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3" r:id="rId1"/>
  </p:sldMasterIdLst>
  <p:notesMasterIdLst>
    <p:notesMasterId r:id="rId30"/>
  </p:notesMasterIdLst>
  <p:handoutMasterIdLst>
    <p:handoutMasterId r:id="rId31"/>
  </p:handoutMasterIdLst>
  <p:sldIdLst>
    <p:sldId id="256" r:id="rId2"/>
    <p:sldId id="530" r:id="rId3"/>
    <p:sldId id="532" r:id="rId4"/>
    <p:sldId id="647" r:id="rId5"/>
    <p:sldId id="599" r:id="rId6"/>
    <p:sldId id="639" r:id="rId7"/>
    <p:sldId id="640" r:id="rId8"/>
    <p:sldId id="537" r:id="rId9"/>
    <p:sldId id="648" r:id="rId10"/>
    <p:sldId id="538" r:id="rId11"/>
    <p:sldId id="590" r:id="rId12"/>
    <p:sldId id="539" r:id="rId13"/>
    <p:sldId id="630" r:id="rId14"/>
    <p:sldId id="641" r:id="rId15"/>
    <p:sldId id="642" r:id="rId16"/>
    <p:sldId id="643" r:id="rId17"/>
    <p:sldId id="644" r:id="rId18"/>
    <p:sldId id="543" r:id="rId19"/>
    <p:sldId id="601" r:id="rId20"/>
    <p:sldId id="604" r:id="rId21"/>
    <p:sldId id="607" r:id="rId22"/>
    <p:sldId id="553" r:id="rId23"/>
    <p:sldId id="625" r:id="rId24"/>
    <p:sldId id="626" r:id="rId25"/>
    <p:sldId id="623" r:id="rId26"/>
    <p:sldId id="588" r:id="rId27"/>
    <p:sldId id="589" r:id="rId28"/>
    <p:sldId id="600" r:id="rId2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7C80"/>
    <a:srgbClr val="323232"/>
    <a:srgbClr val="787878"/>
    <a:srgbClr val="B4B4B4"/>
    <a:srgbClr val="DCDCDC"/>
    <a:srgbClr val="FF0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36" autoAdjust="0"/>
    <p:restoredTop sz="86943" autoAdjust="0"/>
  </p:normalViewPr>
  <p:slideViewPr>
    <p:cSldViewPr snapToGrid="0" snapToObjects="1">
      <p:cViewPr varScale="1">
        <p:scale>
          <a:sx n="114" d="100"/>
          <a:sy n="114" d="100"/>
        </p:scale>
        <p:origin x="-120" y="-6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9" d="100"/>
          <a:sy n="109" d="100"/>
        </p:scale>
        <p:origin x="-214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uck:Documents:Research:Boot%20Camp:Lectures:Figs:Convolution%20Demo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uck:Documents:Research:Boot%20Camp:Lectures:Figs:Convolution%20Demo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555555555555555"/>
          <c:y val="0.0127704303952297"/>
          <c:w val="0.928419045582058"/>
          <c:h val="0.92427315914151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  <a:ln w="25400">
              <a:solidFill>
                <a:schemeClr val="tx2"/>
              </a:solidFill>
              <a:prstDash val="solid"/>
            </a:ln>
          </c:spPr>
          <c:invertIfNegative val="0"/>
          <c:cat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cat>
          <c:val>
            <c:numRef>
              <c:f>'P3 Jitter'!$D$3:$D$51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0.07</c:v>
                </c:pt>
                <c:pt idx="21">
                  <c:v>0.0</c:v>
                </c:pt>
                <c:pt idx="22">
                  <c:v>0.17</c:v>
                </c:pt>
                <c:pt idx="23">
                  <c:v>0.0</c:v>
                </c:pt>
                <c:pt idx="24">
                  <c:v>0.25</c:v>
                </c:pt>
                <c:pt idx="25">
                  <c:v>0.0</c:v>
                </c:pt>
                <c:pt idx="26">
                  <c:v>0.2</c:v>
                </c:pt>
                <c:pt idx="27">
                  <c:v>0.0</c:v>
                </c:pt>
                <c:pt idx="28">
                  <c:v>0.14</c:v>
                </c:pt>
                <c:pt idx="29">
                  <c:v>0.0</c:v>
                </c:pt>
                <c:pt idx="30">
                  <c:v>0.098</c:v>
                </c:pt>
                <c:pt idx="31">
                  <c:v>0.0</c:v>
                </c:pt>
                <c:pt idx="32">
                  <c:v>0.0686</c:v>
                </c:pt>
                <c:pt idx="33">
                  <c:v>0.0</c:v>
                </c:pt>
                <c:pt idx="34">
                  <c:v>0.04802</c:v>
                </c:pt>
                <c:pt idx="35">
                  <c:v>0.0</c:v>
                </c:pt>
                <c:pt idx="36">
                  <c:v>0.033614</c:v>
                </c:pt>
                <c:pt idx="37">
                  <c:v>0.0</c:v>
                </c:pt>
                <c:pt idx="38">
                  <c:v>0.0235298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2111377496"/>
        <c:axId val="2110708360"/>
      </c:barChart>
      <c:catAx>
        <c:axId val="21113774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5715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Verdana"/>
                <a:ea typeface="Verdana"/>
                <a:cs typeface="Verdana"/>
              </a:defRPr>
            </a:pPr>
            <a:endParaRPr lang="en-US"/>
          </a:p>
        </c:txPr>
        <c:crossAx val="2110708360"/>
        <c:crosses val="autoZero"/>
        <c:auto val="1"/>
        <c:lblAlgn val="ctr"/>
        <c:lblOffset val="100"/>
        <c:tickLblSkip val="8"/>
        <c:tickMarkSkip val="8"/>
        <c:noMultiLvlLbl val="0"/>
      </c:catAx>
      <c:valAx>
        <c:axId val="2110708360"/>
        <c:scaling>
          <c:orientation val="minMax"/>
          <c:max val="0.6"/>
          <c:min val="0.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5715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Verdana"/>
                <a:ea typeface="Verdana"/>
                <a:cs typeface="Verdana"/>
              </a:defRPr>
            </a:pPr>
            <a:endParaRPr lang="en-US"/>
          </a:p>
        </c:txPr>
        <c:crossAx val="2111377496"/>
        <c:crosses val="autoZero"/>
        <c:crossBetween val="midCat"/>
        <c:majorUnit val="0.2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rgbClr val="FFFFFF"/>
    </a:solidFill>
    <a:ln w="3175">
      <a:noFill/>
      <a:prstDash val="solid"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Verdana"/>
          <a:ea typeface="Verdana"/>
          <a:cs typeface="Verdana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555555555555555"/>
          <c:y val="0.0127704303952297"/>
          <c:w val="0.928419045582058"/>
          <c:h val="0.924273159141515"/>
        </c:manualLayout>
      </c:layout>
      <c:scatterChart>
        <c:scatterStyle val="smoothMarker"/>
        <c:varyColors val="0"/>
        <c:ser>
          <c:idx val="0"/>
          <c:order val="0"/>
          <c:spPr>
            <a:ln w="57150" cap="rnd" cmpd="sng" algn="ctr">
              <a:solidFill>
                <a:srgbClr val="63AAFE"/>
              </a:solidFill>
              <a:prstDash val="solid"/>
              <a:round/>
              <a:headEnd type="none" w="med" len="med"/>
              <a:tailEnd type="none" w="med" len="med"/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Jitter'!$E$3:$E$51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0.00668440519687684</c:v>
                </c:pt>
                <c:pt idx="17">
                  <c:v>0.0241844051968768</c:v>
                </c:pt>
                <c:pt idx="18">
                  <c:v>0.0458155948031232</c:v>
                </c:pt>
                <c:pt idx="19">
                  <c:v>0.0633155948031232</c:v>
                </c:pt>
                <c:pt idx="20">
                  <c:v>0.07</c:v>
                </c:pt>
                <c:pt idx="21">
                  <c:v>0.0633155948031232</c:v>
                </c:pt>
                <c:pt idx="22">
                  <c:v>0.0458155948031232</c:v>
                </c:pt>
                <c:pt idx="23">
                  <c:v>0.0241844051968768</c:v>
                </c:pt>
                <c:pt idx="24">
                  <c:v>0.00668440519687685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1"/>
          <c:order val="1"/>
          <c:spPr>
            <a:ln w="57150"/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Jitter'!$F$3:$F$51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0.0162335554781295</c:v>
                </c:pt>
                <c:pt idx="19">
                  <c:v>0.0587335554781294</c:v>
                </c:pt>
                <c:pt idx="20">
                  <c:v>0.111266444521871</c:v>
                </c:pt>
                <c:pt idx="21">
                  <c:v>0.153766444521871</c:v>
                </c:pt>
                <c:pt idx="22">
                  <c:v>0.17</c:v>
                </c:pt>
                <c:pt idx="23">
                  <c:v>0.153766444521871</c:v>
                </c:pt>
                <c:pt idx="24">
                  <c:v>0.111266444521871</c:v>
                </c:pt>
                <c:pt idx="25">
                  <c:v>0.0587335554781295</c:v>
                </c:pt>
                <c:pt idx="26">
                  <c:v>0.0162335554781295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2"/>
          <c:order val="2"/>
          <c:spPr>
            <a:ln w="57150">
              <a:solidFill>
                <a:srgbClr val="800000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Jitter'!$G$3:$G$51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0.0238728757031316</c:v>
                </c:pt>
                <c:pt idx="21">
                  <c:v>0.0863728757031315</c:v>
                </c:pt>
                <c:pt idx="22">
                  <c:v>0.163627124296868</c:v>
                </c:pt>
                <c:pt idx="23">
                  <c:v>0.226127124296868</c:v>
                </c:pt>
                <c:pt idx="24">
                  <c:v>0.25</c:v>
                </c:pt>
                <c:pt idx="25">
                  <c:v>0.226127124296868</c:v>
                </c:pt>
                <c:pt idx="26">
                  <c:v>0.163627124296868</c:v>
                </c:pt>
                <c:pt idx="27">
                  <c:v>0.0863728757031316</c:v>
                </c:pt>
                <c:pt idx="28">
                  <c:v>0.0238728757031316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3"/>
          <c:order val="3"/>
          <c:spPr>
            <a:ln w="57150"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Jitter'!$H$3:$H$51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0.0190983005625053</c:v>
                </c:pt>
                <c:pt idx="23">
                  <c:v>0.0690983005625052</c:v>
                </c:pt>
                <c:pt idx="24">
                  <c:v>0.130901699437495</c:v>
                </c:pt>
                <c:pt idx="25">
                  <c:v>0.180901699437495</c:v>
                </c:pt>
                <c:pt idx="26">
                  <c:v>0.2</c:v>
                </c:pt>
                <c:pt idx="27">
                  <c:v>0.180901699437495</c:v>
                </c:pt>
                <c:pt idx="28">
                  <c:v>0.130901699437495</c:v>
                </c:pt>
                <c:pt idx="29">
                  <c:v>0.0690983005625053</c:v>
                </c:pt>
                <c:pt idx="30">
                  <c:v>0.0190983005625053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4"/>
          <c:order val="4"/>
          <c:spPr>
            <a:ln w="57150">
              <a:solidFill>
                <a:srgbClr val="FF6600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Jitter'!$I$3:$I$51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0.0133688103937537</c:v>
                </c:pt>
                <c:pt idx="25">
                  <c:v>0.0483688103937537</c:v>
                </c:pt>
                <c:pt idx="26">
                  <c:v>0.0916311896062463</c:v>
                </c:pt>
                <c:pt idx="27">
                  <c:v>0.126631189606246</c:v>
                </c:pt>
                <c:pt idx="28">
                  <c:v>0.14</c:v>
                </c:pt>
                <c:pt idx="29">
                  <c:v>0.126631189606246</c:v>
                </c:pt>
                <c:pt idx="30">
                  <c:v>0.0916311896062463</c:v>
                </c:pt>
                <c:pt idx="31">
                  <c:v>0.0483688103937537</c:v>
                </c:pt>
                <c:pt idx="32">
                  <c:v>0.0133688103937537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5"/>
          <c:order val="5"/>
          <c:spPr>
            <a:ln w="57150">
              <a:solidFill>
                <a:srgbClr val="008000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Jitter'!$J$3:$J$51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0.00935816727562757</c:v>
                </c:pt>
                <c:pt idx="27">
                  <c:v>0.0338581672756276</c:v>
                </c:pt>
                <c:pt idx="28">
                  <c:v>0.0641418327243724</c:v>
                </c:pt>
                <c:pt idx="29">
                  <c:v>0.0886418327243724</c:v>
                </c:pt>
                <c:pt idx="30">
                  <c:v>0.098</c:v>
                </c:pt>
                <c:pt idx="31">
                  <c:v>0.0886418327243724</c:v>
                </c:pt>
                <c:pt idx="32">
                  <c:v>0.0641418327243724</c:v>
                </c:pt>
                <c:pt idx="33">
                  <c:v>0.0338581672756276</c:v>
                </c:pt>
                <c:pt idx="34">
                  <c:v>0.00935816727562758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6"/>
          <c:order val="6"/>
          <c:spPr>
            <a:ln w="57150">
              <a:solidFill>
                <a:srgbClr val="3366FF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Jitter'!$K$3:$K$51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0.0065507170929393</c:v>
                </c:pt>
                <c:pt idx="29">
                  <c:v>0.0237007170929393</c:v>
                </c:pt>
                <c:pt idx="30">
                  <c:v>0.0448992829070607</c:v>
                </c:pt>
                <c:pt idx="31">
                  <c:v>0.0620492829070607</c:v>
                </c:pt>
                <c:pt idx="32">
                  <c:v>0.0686</c:v>
                </c:pt>
                <c:pt idx="33">
                  <c:v>0.0620492829070607</c:v>
                </c:pt>
                <c:pt idx="34">
                  <c:v>0.0448992829070607</c:v>
                </c:pt>
                <c:pt idx="35">
                  <c:v>0.0237007170929393</c:v>
                </c:pt>
                <c:pt idx="36">
                  <c:v>0.00655071709293931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7"/>
          <c:order val="7"/>
          <c:spPr>
            <a:ln w="57150">
              <a:solidFill>
                <a:srgbClr val="0000FF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Jitter'!$L$3:$L$51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0.00458550196505751</c:v>
                </c:pt>
                <c:pt idx="31">
                  <c:v>0.0165905019650575</c:v>
                </c:pt>
                <c:pt idx="32">
                  <c:v>0.0314294980349425</c:v>
                </c:pt>
                <c:pt idx="33">
                  <c:v>0.0434344980349425</c:v>
                </c:pt>
                <c:pt idx="34">
                  <c:v>0.04802</c:v>
                </c:pt>
                <c:pt idx="35">
                  <c:v>0.0434344980349425</c:v>
                </c:pt>
                <c:pt idx="36">
                  <c:v>0.0314294980349425</c:v>
                </c:pt>
                <c:pt idx="37">
                  <c:v>0.0165905019650575</c:v>
                </c:pt>
                <c:pt idx="38">
                  <c:v>0.00458550196505752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8"/>
          <c:order val="8"/>
          <c:spPr>
            <a:ln w="57150">
              <a:solidFill>
                <a:srgbClr val="000090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Jitter'!$M$3:$M$51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0.00320985137554026</c:v>
                </c:pt>
                <c:pt idx="33">
                  <c:v>0.0116133513755403</c:v>
                </c:pt>
                <c:pt idx="34">
                  <c:v>0.0220006486244597</c:v>
                </c:pt>
                <c:pt idx="35">
                  <c:v>0.0304041486244597</c:v>
                </c:pt>
                <c:pt idx="36">
                  <c:v>0.033614</c:v>
                </c:pt>
                <c:pt idx="37">
                  <c:v>0.0304041486244597</c:v>
                </c:pt>
                <c:pt idx="38">
                  <c:v>0.0220006486244597</c:v>
                </c:pt>
                <c:pt idx="39">
                  <c:v>0.0116133513755403</c:v>
                </c:pt>
                <c:pt idx="40">
                  <c:v>0.00320985137554026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9"/>
          <c:order val="9"/>
          <c:spPr>
            <a:ln w="57150">
              <a:solidFill>
                <a:srgbClr val="660066"/>
              </a:solidFill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Jitter'!$N$3:$N$51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0.00224689596287818</c:v>
                </c:pt>
                <c:pt idx="35">
                  <c:v>0.00812934596287818</c:v>
                </c:pt>
                <c:pt idx="36">
                  <c:v>0.0154004540371218</c:v>
                </c:pt>
                <c:pt idx="37">
                  <c:v>0.0212829040371218</c:v>
                </c:pt>
                <c:pt idx="38">
                  <c:v>0.0235298</c:v>
                </c:pt>
                <c:pt idx="39">
                  <c:v>0.0212829040371218</c:v>
                </c:pt>
                <c:pt idx="40">
                  <c:v>0.0154004540371218</c:v>
                </c:pt>
                <c:pt idx="41">
                  <c:v>0.00812934596287818</c:v>
                </c:pt>
                <c:pt idx="42">
                  <c:v>0.00224689596287818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ser>
          <c:idx val="10"/>
          <c:order val="10"/>
          <c:spPr>
            <a:ln w="50800">
              <a:solidFill>
                <a:schemeClr val="tx1"/>
              </a:solidFill>
              <a:prstDash val="sysDash"/>
            </a:ln>
          </c:spPr>
          <c:marker>
            <c:symbol val="none"/>
          </c:marker>
          <c:xVal>
            <c:numRef>
              <c:f>'P3 Jitter'!$B$3:$B$51</c:f>
              <c:numCache>
                <c:formatCode>General</c:formatCode>
                <c:ptCount val="49"/>
                <c:pt idx="0">
                  <c:v>-200.0</c:v>
                </c:pt>
                <c:pt idx="1">
                  <c:v>-175.0</c:v>
                </c:pt>
                <c:pt idx="2">
                  <c:v>-150.0</c:v>
                </c:pt>
                <c:pt idx="3">
                  <c:v>-125.0</c:v>
                </c:pt>
                <c:pt idx="4">
                  <c:v>-100.0</c:v>
                </c:pt>
                <c:pt idx="5">
                  <c:v>-75.0</c:v>
                </c:pt>
                <c:pt idx="6">
                  <c:v>-50.0</c:v>
                </c:pt>
                <c:pt idx="7">
                  <c:v>-25.0</c:v>
                </c:pt>
                <c:pt idx="8">
                  <c:v>0.0</c:v>
                </c:pt>
                <c:pt idx="9">
                  <c:v>25.0</c:v>
                </c:pt>
                <c:pt idx="10">
                  <c:v>50.0</c:v>
                </c:pt>
                <c:pt idx="11">
                  <c:v>75.0</c:v>
                </c:pt>
                <c:pt idx="12">
                  <c:v>100.0</c:v>
                </c:pt>
                <c:pt idx="13">
                  <c:v>125.0</c:v>
                </c:pt>
                <c:pt idx="14">
                  <c:v>150.0</c:v>
                </c:pt>
                <c:pt idx="15">
                  <c:v>175.0</c:v>
                </c:pt>
                <c:pt idx="16">
                  <c:v>200.0</c:v>
                </c:pt>
                <c:pt idx="17">
                  <c:v>225.0</c:v>
                </c:pt>
                <c:pt idx="18">
                  <c:v>250.0</c:v>
                </c:pt>
                <c:pt idx="19">
                  <c:v>275.0</c:v>
                </c:pt>
                <c:pt idx="20">
                  <c:v>300.0</c:v>
                </c:pt>
                <c:pt idx="21">
                  <c:v>325.0</c:v>
                </c:pt>
                <c:pt idx="22">
                  <c:v>350.0</c:v>
                </c:pt>
                <c:pt idx="23">
                  <c:v>375.0</c:v>
                </c:pt>
                <c:pt idx="24">
                  <c:v>400.0</c:v>
                </c:pt>
                <c:pt idx="25">
                  <c:v>425.0</c:v>
                </c:pt>
                <c:pt idx="26">
                  <c:v>450.0</c:v>
                </c:pt>
                <c:pt idx="27">
                  <c:v>475.0</c:v>
                </c:pt>
                <c:pt idx="28">
                  <c:v>500.0</c:v>
                </c:pt>
                <c:pt idx="29">
                  <c:v>525.0</c:v>
                </c:pt>
                <c:pt idx="30">
                  <c:v>550.0</c:v>
                </c:pt>
                <c:pt idx="31">
                  <c:v>575.0</c:v>
                </c:pt>
                <c:pt idx="32">
                  <c:v>600.0</c:v>
                </c:pt>
                <c:pt idx="33">
                  <c:v>625.0</c:v>
                </c:pt>
                <c:pt idx="34">
                  <c:v>650.0</c:v>
                </c:pt>
                <c:pt idx="35">
                  <c:v>675.0</c:v>
                </c:pt>
                <c:pt idx="36">
                  <c:v>700.0</c:v>
                </c:pt>
                <c:pt idx="37">
                  <c:v>725.0</c:v>
                </c:pt>
                <c:pt idx="38">
                  <c:v>750.0</c:v>
                </c:pt>
                <c:pt idx="39">
                  <c:v>775.0</c:v>
                </c:pt>
                <c:pt idx="40">
                  <c:v>800.0</c:v>
                </c:pt>
                <c:pt idx="41">
                  <c:v>825.0</c:v>
                </c:pt>
                <c:pt idx="42">
                  <c:v>850.0</c:v>
                </c:pt>
                <c:pt idx="43">
                  <c:v>875.0</c:v>
                </c:pt>
                <c:pt idx="44">
                  <c:v>900.0</c:v>
                </c:pt>
                <c:pt idx="45">
                  <c:v>925.0</c:v>
                </c:pt>
                <c:pt idx="46">
                  <c:v>950.0</c:v>
                </c:pt>
                <c:pt idx="47">
                  <c:v>975.0</c:v>
                </c:pt>
                <c:pt idx="48">
                  <c:v>1000.0</c:v>
                </c:pt>
              </c:numCache>
            </c:numRef>
          </c:xVal>
          <c:yVal>
            <c:numRef>
              <c:f>'P3 Jitter'!$O$3:$O$51</c:f>
              <c:numCache>
                <c:formatCode>General</c:formatCode>
                <c:ptCount val="49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0.00668440519687684</c:v>
                </c:pt>
                <c:pt idx="17">
                  <c:v>0.0241844051968768</c:v>
                </c:pt>
                <c:pt idx="18">
                  <c:v>0.0620491502812526</c:v>
                </c:pt>
                <c:pt idx="19">
                  <c:v>0.122049150281253</c:v>
                </c:pt>
                <c:pt idx="20">
                  <c:v>0.205139320225002</c:v>
                </c:pt>
                <c:pt idx="21">
                  <c:v>0.303454915028125</c:v>
                </c:pt>
                <c:pt idx="22">
                  <c:v>0.398541019662497</c:v>
                </c:pt>
                <c:pt idx="23">
                  <c:v>0.473176274578121</c:v>
                </c:pt>
                <c:pt idx="24">
                  <c:v>0.512221359549996</c:v>
                </c:pt>
                <c:pt idx="25">
                  <c:v>0.514131189606246</c:v>
                </c:pt>
                <c:pt idx="26">
                  <c:v>0.480850036656872</c:v>
                </c:pt>
                <c:pt idx="27">
                  <c:v>0.4277639320225</c:v>
                </c:pt>
                <c:pt idx="28">
                  <c:v>0.365467124957938</c:v>
                </c:pt>
                <c:pt idx="29">
                  <c:v>0.308072039986063</c:v>
                </c:pt>
                <c:pt idx="30">
                  <c:v>0.25821427504087</c:v>
                </c:pt>
                <c:pt idx="31">
                  <c:v>0.215650427990244</c:v>
                </c:pt>
                <c:pt idx="32">
                  <c:v>0.180749992528609</c:v>
                </c:pt>
                <c:pt idx="33">
                  <c:v>0.150955299593171</c:v>
                </c:pt>
                <c:pt idx="34">
                  <c:v>0.126524994770026</c:v>
                </c:pt>
                <c:pt idx="35">
                  <c:v>0.10566870971522</c:v>
                </c:pt>
                <c:pt idx="36">
                  <c:v>0.0869946691650036</c:v>
                </c:pt>
                <c:pt idx="37">
                  <c:v>0.0682775546266391</c:v>
                </c:pt>
                <c:pt idx="38">
                  <c:v>0.0501159505895172</c:v>
                </c:pt>
                <c:pt idx="39">
                  <c:v>0.0328962554126621</c:v>
                </c:pt>
                <c:pt idx="40">
                  <c:v>0.0186103054126621</c:v>
                </c:pt>
                <c:pt idx="41">
                  <c:v>0.00812934596287818</c:v>
                </c:pt>
                <c:pt idx="42">
                  <c:v>0.00224689596287818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1168696"/>
        <c:axId val="-2071173784"/>
      </c:scatterChart>
      <c:valAx>
        <c:axId val="-2071168696"/>
        <c:scaling>
          <c:orientation val="minMax"/>
          <c:max val="1000.0"/>
          <c:min val="-200.0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5715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Verdana"/>
                <a:ea typeface="Verdana"/>
                <a:cs typeface="Verdana"/>
              </a:defRPr>
            </a:pPr>
            <a:endParaRPr lang="en-US"/>
          </a:p>
        </c:txPr>
        <c:crossAx val="-2071173784"/>
        <c:crosses val="autoZero"/>
        <c:crossBetween val="midCat"/>
      </c:valAx>
      <c:valAx>
        <c:axId val="-2071173784"/>
        <c:scaling>
          <c:orientation val="minMax"/>
          <c:max val="0.6"/>
          <c:min val="0.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57150" cap="sq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000000"/>
                </a:solidFill>
                <a:latin typeface="Verdana"/>
                <a:ea typeface="Verdana"/>
                <a:cs typeface="Verdana"/>
              </a:defRPr>
            </a:pPr>
            <a:endParaRPr lang="en-US"/>
          </a:p>
        </c:txPr>
        <c:crossAx val="-2071168696"/>
        <c:crossesAt val="-200.0"/>
        <c:crossBetween val="midCat"/>
        <c:majorUnit val="0.2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rgbClr val="FFFFFF"/>
    </a:solidFill>
    <a:ln w="3175">
      <a:noFill/>
      <a:prstDash val="solid"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Verdana"/>
          <a:ea typeface="Verdana"/>
          <a:cs typeface="Verdana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Times" pitchFamily="-112" charset="0"/>
              </a:defRPr>
            </a:lvl1pPr>
          </a:lstStyle>
          <a:p>
            <a:fld id="{8B08CB3D-1900-9C48-852A-858E54A9063C}" type="slidenum">
              <a:rPr lang="en-US"/>
              <a:pPr/>
              <a:t>‹#›</a:t>
            </a:fld>
            <a:endParaRPr lang="en-US" sz="1200"/>
          </a:p>
        </p:txBody>
      </p:sp>
      <p:sp>
        <p:nvSpPr>
          <p:cNvPr id="36870" name="Rectangle 6"/>
          <p:cNvSpPr>
            <a:spLocks noGrp="1" noChangeArrowheads="1"/>
          </p:cNvSpPr>
          <p:nvPr/>
        </p:nvSpPr>
        <p:spPr bwMode="auto">
          <a:xfrm>
            <a:off x="0" y="8683625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anchor="b">
            <a:prstTxWarp prst="textNoShape">
              <a:avLst/>
            </a:prstTxWarp>
          </a:bodyPr>
          <a:lstStyle/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ERP Boot Camp</a:t>
            </a:r>
          </a:p>
          <a:p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© S. J. Luck, All rights reserved</a:t>
            </a:r>
            <a:endParaRPr lang="en-US" sz="1200">
              <a:latin typeface="Times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80227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fld id="{024BAED4-1DBC-C043-ADCE-E0CB05D72F6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323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14502DD-011E-F347-B31F-5BB36EC188A8}" type="slidenum">
              <a:rPr lang="en-US"/>
              <a:pPr/>
              <a:t>1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0A9DADA-EE73-6048-8260-5B7B885A853A}" type="slidenum">
              <a:rPr lang="en-US"/>
              <a:pPr/>
              <a:t>10</a:t>
            </a:fld>
            <a:endParaRPr lang="en-US"/>
          </a:p>
        </p:txBody>
      </p:sp>
      <p:sp>
        <p:nvSpPr>
          <p:cNvPr id="1208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08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705129-411F-E348-8606-8E5656804184}" type="slidenum">
              <a:rPr lang="en-US"/>
              <a:pPr/>
              <a:t>11</a:t>
            </a:fld>
            <a:endParaRPr lang="en-US"/>
          </a:p>
        </p:txBody>
      </p:sp>
      <p:sp>
        <p:nvSpPr>
          <p:cNvPr id="13271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71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A875FE-AD2A-EE4A-8A25-33D0500CC67D}" type="slidenum">
              <a:rPr lang="en-US"/>
              <a:pPr/>
              <a:t>12</a:t>
            </a:fld>
            <a:endParaRPr lang="en-US"/>
          </a:p>
        </p:txBody>
      </p:sp>
      <p:sp>
        <p:nvSpPr>
          <p:cNvPr id="1210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10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53EE82-BE39-814E-A033-CBD7A6B50100}" type="slidenum">
              <a:rPr lang="en-US"/>
              <a:pPr/>
              <a:t>13</a:t>
            </a:fld>
            <a:endParaRPr lang="en-US"/>
          </a:p>
        </p:txBody>
      </p:sp>
      <p:sp>
        <p:nvSpPr>
          <p:cNvPr id="13342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42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8EC55-11D9-6947-90F5-7775F7E9F38A}" type="slidenum">
              <a:rPr lang="en-US"/>
              <a:pPr/>
              <a:t>14</a:t>
            </a:fld>
            <a:endParaRPr lang="en-US"/>
          </a:p>
        </p:txBody>
      </p:sp>
      <p:sp>
        <p:nvSpPr>
          <p:cNvPr id="1326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9.4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B2845DC-CF81-2B40-86C5-C055150F6267}" type="slidenum">
              <a:rPr lang="en-US"/>
              <a:pPr/>
              <a:t>15</a:t>
            </a:fld>
            <a:endParaRPr lang="en-US"/>
          </a:p>
        </p:txBody>
      </p:sp>
      <p:sp>
        <p:nvSpPr>
          <p:cNvPr id="1346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6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9.3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B2845DC-CF81-2B40-86C5-C055150F6267}" type="slidenum">
              <a:rPr lang="en-US"/>
              <a:pPr/>
              <a:t>16</a:t>
            </a:fld>
            <a:endParaRPr lang="en-US"/>
          </a:p>
        </p:txBody>
      </p:sp>
      <p:sp>
        <p:nvSpPr>
          <p:cNvPr id="1346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6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9.3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B2845DC-CF81-2B40-86C5-C055150F6267}" type="slidenum">
              <a:rPr lang="en-US"/>
              <a:pPr/>
              <a:t>17</a:t>
            </a:fld>
            <a:endParaRPr lang="en-US"/>
          </a:p>
        </p:txBody>
      </p:sp>
      <p:sp>
        <p:nvSpPr>
          <p:cNvPr id="1346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6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9.3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1407AD-59AF-F54C-A8CA-1EF8CD5E2D1B}" type="slidenum">
              <a:rPr lang="en-US"/>
              <a:pPr/>
              <a:t>18</a:t>
            </a:fld>
            <a:endParaRPr lang="en-US"/>
          </a:p>
        </p:txBody>
      </p:sp>
      <p:sp>
        <p:nvSpPr>
          <p:cNvPr id="1218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18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B2845DC-CF81-2B40-86C5-C055150F6267}" type="slidenum">
              <a:rPr lang="en-US"/>
              <a:pPr/>
              <a:t>19</a:t>
            </a:fld>
            <a:endParaRPr lang="en-US"/>
          </a:p>
        </p:txBody>
      </p:sp>
      <p:sp>
        <p:nvSpPr>
          <p:cNvPr id="1346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6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Figure 6.2 from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Other content: 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F48A31-84D0-5848-9AFF-130E49FCBD53}" type="slidenum">
              <a:rPr lang="en-US"/>
              <a:pPr/>
              <a:t>2</a:t>
            </a:fld>
            <a:endParaRPr lang="en-US"/>
          </a:p>
        </p:txBody>
      </p:sp>
      <p:sp>
        <p:nvSpPr>
          <p:cNvPr id="119193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19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Adapted from Figure 6.1 in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Other content: 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4F3CB0-FA71-8943-8079-4719BAEAA40D}" type="slidenum">
              <a:rPr lang="en-US"/>
              <a:pPr/>
              <a:t>20</a:t>
            </a:fld>
            <a:endParaRPr lang="en-US"/>
          </a:p>
        </p:txBody>
      </p:sp>
      <p:sp>
        <p:nvSpPr>
          <p:cNvPr id="12236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36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D82B57-8096-6347-BC0A-2A12401B7EC3}" type="slidenum">
              <a:rPr lang="en-US"/>
              <a:pPr/>
              <a:t>21</a:t>
            </a:fld>
            <a:endParaRPr lang="en-US"/>
          </a:p>
        </p:txBody>
      </p:sp>
      <p:sp>
        <p:nvSpPr>
          <p:cNvPr id="13486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86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52979D-4990-0A4A-A7D7-7C92CEFAE2F3}" type="slidenum">
              <a:rPr lang="en-US"/>
              <a:pPr/>
              <a:t>22</a:t>
            </a:fld>
            <a:endParaRPr lang="en-US"/>
          </a:p>
        </p:txBody>
      </p:sp>
      <p:sp>
        <p:nvSpPr>
          <p:cNvPr id="124006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400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F5287CD-FECA-264E-AFEE-95516110BAF8}" type="slidenum">
              <a:rPr lang="en-US"/>
              <a:pPr/>
              <a:t>23</a:t>
            </a:fld>
            <a:endParaRPr lang="en-US"/>
          </a:p>
        </p:txBody>
      </p:sp>
      <p:sp>
        <p:nvSpPr>
          <p:cNvPr id="9113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Figure 9.8 from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F5287CD-FECA-264E-AFEE-95516110BAF8}" type="slidenum">
              <a:rPr lang="en-US"/>
              <a:pPr/>
              <a:t>24</a:t>
            </a:fld>
            <a:endParaRPr lang="en-US"/>
          </a:p>
        </p:txBody>
      </p:sp>
      <p:sp>
        <p:nvSpPr>
          <p:cNvPr id="9113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8193CD-AA81-9544-9E43-B6573D6AB258}" type="slidenum">
              <a:rPr lang="en-US"/>
              <a:pPr/>
              <a:t>25</a:t>
            </a:fld>
            <a:endParaRPr lang="en-US"/>
          </a:p>
        </p:txBody>
      </p:sp>
      <p:sp>
        <p:nvSpPr>
          <p:cNvPr id="12482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482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Figure 6.4 from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Other content: © S. J. Luck. All Rights Reserved. May be used for nonprofit educational purposes if this copyright notice is included. Permission must be obtained from the copyright holder(s) for any other use.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DC527F9-9561-DF4A-9BEF-09A3BED6D937}" type="slidenum">
              <a:rPr lang="en-US"/>
              <a:pPr/>
              <a:t>26</a:t>
            </a:fld>
            <a:endParaRPr lang="en-US"/>
          </a:p>
        </p:txBody>
      </p:sp>
      <p:sp>
        <p:nvSpPr>
          <p:cNvPr id="132301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30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5ADCCDE-9E9F-3C42-B3F8-AD4EFB4EE03F}" type="slidenum">
              <a:rPr lang="en-US"/>
              <a:pPr/>
              <a:t>27</a:t>
            </a:fld>
            <a:endParaRPr lang="en-US"/>
          </a:p>
        </p:txBody>
      </p:sp>
      <p:sp>
        <p:nvSpPr>
          <p:cNvPr id="13250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50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EC72F5-59C9-1444-9774-5E72C09D2C90}" type="slidenum">
              <a:rPr lang="en-US"/>
              <a:pPr/>
              <a:t>28</a:t>
            </a:fld>
            <a:endParaRPr lang="en-US"/>
          </a:p>
        </p:txBody>
      </p:sp>
      <p:sp>
        <p:nvSpPr>
          <p:cNvPr id="13445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45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F089552-A790-3042-9097-880D0B79AD99}" type="slidenum">
              <a:rPr lang="en-US"/>
              <a:pPr/>
              <a:t>3</a:t>
            </a:fld>
            <a:endParaRPr lang="en-US"/>
          </a:p>
        </p:txBody>
      </p:sp>
      <p:sp>
        <p:nvSpPr>
          <p:cNvPr id="11960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6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F089552-A790-3042-9097-880D0B79AD99}" type="slidenum">
              <a:rPr lang="en-US"/>
              <a:pPr/>
              <a:t>4</a:t>
            </a:fld>
            <a:endParaRPr lang="en-US"/>
          </a:p>
        </p:txBody>
      </p:sp>
      <p:sp>
        <p:nvSpPr>
          <p:cNvPr id="11960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96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8EC55-11D9-6947-90F5-7775F7E9F38A}" type="slidenum">
              <a:rPr lang="en-US"/>
              <a:pPr/>
              <a:t>5</a:t>
            </a:fld>
            <a:endParaRPr lang="en-US"/>
          </a:p>
        </p:txBody>
      </p:sp>
      <p:sp>
        <p:nvSpPr>
          <p:cNvPr id="1326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Figure 6.2 from Luck, Steven J. (2005). An introduction to the Event-Related Potential Technique. Cambridge, MA: MIT Press.© MIT Press. This material may be used for nonprofit research and education purposes only, and it may not be reprinted or distributed in any form including print and electronic forms.</a:t>
            </a:r>
          </a:p>
          <a:p>
            <a:pPr rtl="0"/>
            <a:endParaRPr lang="en-US" sz="1200" kern="1200" baseline="0" dirty="0" smtClean="0">
              <a:solidFill>
                <a:schemeClr val="tx1"/>
              </a:solidFill>
              <a:latin typeface="Times New Roman" pitchFamily="-112" charset="0"/>
              <a:ea typeface="+mn-ea"/>
              <a:cs typeface="+mn-cs"/>
            </a:endParaRPr>
          </a:p>
          <a:p>
            <a:pPr rtl="0"/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Other content: 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8EC55-11D9-6947-90F5-7775F7E9F38A}" type="slidenum">
              <a:rPr lang="en-US"/>
              <a:pPr/>
              <a:t>6</a:t>
            </a:fld>
            <a:endParaRPr lang="en-US"/>
          </a:p>
        </p:txBody>
      </p:sp>
      <p:sp>
        <p:nvSpPr>
          <p:cNvPr id="1326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9.4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8EC55-11D9-6947-90F5-7775F7E9F38A}" type="slidenum">
              <a:rPr lang="en-US"/>
              <a:pPr/>
              <a:t>7</a:t>
            </a:fld>
            <a:endParaRPr lang="en-US"/>
          </a:p>
        </p:txBody>
      </p:sp>
      <p:sp>
        <p:nvSpPr>
          <p:cNvPr id="1326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9.4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1800A48-33B1-284C-91D0-A9CEF34CB310}" type="slidenum">
              <a:rPr lang="en-US"/>
              <a:pPr/>
              <a:t>8</a:t>
            </a:fld>
            <a:endParaRPr lang="en-US"/>
          </a:p>
        </p:txBody>
      </p:sp>
      <p:sp>
        <p:nvSpPr>
          <p:cNvPr id="12062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062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8EC55-11D9-6947-90F5-7775F7E9F38A}" type="slidenum">
              <a:rPr lang="en-US"/>
              <a:pPr/>
              <a:t>9</a:t>
            </a:fld>
            <a:endParaRPr lang="en-US"/>
          </a:p>
        </p:txBody>
      </p:sp>
      <p:sp>
        <p:nvSpPr>
          <p:cNvPr id="1326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6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9.2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91" name="Rectangle 39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Times" pitchFamily="-112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0792" name="Rectangle 40"/>
          <p:cNvSpPr>
            <a:spLocks noGrp="1" noChangeArrowheads="1"/>
          </p:cNvSpPr>
          <p:nvPr>
            <p:ph type="ctrTitle"/>
          </p:nvPr>
        </p:nvSpPr>
        <p:spPr>
          <a:xfrm>
            <a:off x="685800" y="1768475"/>
            <a:ext cx="7772400" cy="1736725"/>
          </a:xfrm>
        </p:spPr>
        <p:txBody>
          <a:bodyPr anchor="b" anchorCtr="1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Box 42"/>
          <p:cNvSpPr txBox="1">
            <a:spLocks noChangeArrowheads="1"/>
          </p:cNvSpPr>
          <p:nvPr userDrawn="1"/>
        </p:nvSpPr>
        <p:spPr bwMode="auto">
          <a:xfrm>
            <a:off x="990600" y="6248400"/>
            <a:ext cx="7356915" cy="57708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 smtClean="0"/>
              <a:t>All slides © </a:t>
            </a:r>
            <a:r>
              <a:rPr lang="en-US" sz="1050" dirty="0"/>
              <a:t>S. J. </a:t>
            </a:r>
            <a:r>
              <a:rPr lang="en-US" sz="1050" dirty="0" smtClean="0"/>
              <a:t>Luck, except as indicated in the notes sections of individual slides</a:t>
            </a:r>
          </a:p>
          <a:p>
            <a:pPr algn="ctr"/>
            <a:r>
              <a:rPr lang="en-US" sz="1050" dirty="0" smtClean="0"/>
              <a:t>Slides may be used for</a:t>
            </a:r>
            <a:r>
              <a:rPr lang="en-US" sz="1050" baseline="0" dirty="0" smtClean="0"/>
              <a:t> nonprofit educational purposes</a:t>
            </a:r>
            <a:r>
              <a:rPr lang="en-US" sz="1050" dirty="0" smtClean="0"/>
              <a:t> if this copyright notice is included, except as noted</a:t>
            </a:r>
            <a:endParaRPr lang="en-US" sz="1050" baseline="0" dirty="0" smtClean="0"/>
          </a:p>
          <a:p>
            <a:pPr algn="ctr"/>
            <a:r>
              <a:rPr lang="en-US" sz="1050" baseline="0" dirty="0" smtClean="0"/>
              <a:t>Permission must be obtained from the copyright </a:t>
            </a:r>
            <a:r>
              <a:rPr lang="en-US" sz="1050" baseline="0" dirty="0" err="1" smtClean="0"/>
              <a:t>holder(s</a:t>
            </a:r>
            <a:r>
              <a:rPr lang="en-US" sz="1050" baseline="0" dirty="0" smtClean="0"/>
              <a:t>) for any other use</a:t>
            </a:r>
            <a:endParaRPr lang="en-US" sz="1050" dirty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4BE5FA3-6C50-4145-A433-7B239789AF8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3D0A2C3-DFCF-6244-97FD-D84256E42F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BAC87E7-4D20-6F4C-919D-D63048E4392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F918800-CBA3-C14B-8E94-AF530A38326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4FFC520-1921-9C44-B196-7C13C90465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6EBCC00-516F-264C-90D4-38C7143D0FD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DF74EAB-56EF-C544-8554-8605C67080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4F7C573-0F25-374B-A360-16875A832E5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6DF42BD-EDC4-7F46-A611-833F6504F8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5CDA178-7A32-7E4F-BED2-37560997E7C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65" name="Rectangle 37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77813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9766" name="Rectangle 38"/>
          <p:cNvSpPr>
            <a:spLocks noGrp="1" noChangeArrowheads="1"/>
          </p:cNvSpPr>
          <p:nvPr>
            <p:ph type="body" idx="1"/>
          </p:nvPr>
        </p:nvSpPr>
        <p:spPr bwMode="black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9767" name="Rectangle 39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457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8" name="Rectangle 40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3124200" y="6278563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pitchFamily="-112" charset="0"/>
              </a:defRPr>
            </a:lvl1pPr>
          </a:lstStyle>
          <a:p>
            <a:endParaRPr lang="en-US"/>
          </a:p>
        </p:txBody>
      </p:sp>
      <p:sp>
        <p:nvSpPr>
          <p:cNvPr id="329769" name="Rectangle 41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6553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-112" charset="0"/>
              </a:defRPr>
            </a:lvl1pPr>
          </a:lstStyle>
          <a:p>
            <a:fld id="{F560EC92-9342-EC41-8824-369D0174CA58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2pPr>
      <a:lvl3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3pPr>
      <a:lvl4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4pPr>
      <a:lvl5pPr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SzPct val="125000"/>
        <a:buFont typeface="Times" pitchFamily="-112" charset="0"/>
        <a:buChar char="•"/>
        <a:defRPr sz="2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1"/>
        </a:buClr>
        <a:buSzPct val="100000"/>
        <a:buChar char="-"/>
        <a:defRPr sz="20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SzPct val="65000"/>
        <a:buFont typeface="Times" pitchFamily="-112" charset="0"/>
        <a:buChar char="•"/>
        <a:defRPr sz="16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112" charset="2"/>
        <a:buChar char="n"/>
        <a:defRPr sz="1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chart" Target="../charts/char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chart" Target="../charts/char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924800" cy="2286000"/>
          </a:xfrm>
        </p:spPr>
        <p:txBody>
          <a:bodyPr anchor="ctr"/>
          <a:lstStyle/>
          <a:p>
            <a:r>
              <a:rPr lang="en-US" b="1"/>
              <a:t>The ERP Boot Camp</a:t>
            </a:r>
          </a:p>
        </p:txBody>
      </p:sp>
      <p:sp>
        <p:nvSpPr>
          <p:cNvPr id="8214" name="Rectangle 22"/>
          <p:cNvSpPr>
            <a:spLocks noChangeArrowheads="1"/>
          </p:cNvSpPr>
          <p:nvPr/>
        </p:nvSpPr>
        <p:spPr bwMode="black">
          <a:xfrm>
            <a:off x="1358900" y="3962400"/>
            <a:ext cx="64262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 anchorCtr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4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Plotting &amp; Measurement</a:t>
            </a:r>
            <a:endParaRPr lang="en-US" sz="4000" b="1" dirty="0">
              <a:solidFill>
                <a:schemeClr val="tx2"/>
              </a:solidFill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8215" name="Line 23"/>
          <p:cNvSpPr>
            <a:spLocks noChangeShapeType="1"/>
          </p:cNvSpPr>
          <p:nvPr/>
        </p:nvSpPr>
        <p:spPr bwMode="auto">
          <a:xfrm rot="5400000">
            <a:off x="4533900" y="457200"/>
            <a:ext cx="0" cy="65532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Positive Up Logo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>
            <a:off x="86193" y="0"/>
            <a:ext cx="2428407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95250"/>
            <a:ext cx="6248400" cy="971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29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729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Why Mean is Better than Peak</a:t>
            </a:r>
          </a:p>
        </p:txBody>
      </p:sp>
      <p:sp>
        <p:nvSpPr>
          <p:cNvPr id="120730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30725"/>
          </a:xfrm>
        </p:spPr>
        <p:txBody>
          <a:bodyPr/>
          <a:lstStyle/>
          <a:p>
            <a:r>
              <a:rPr lang="en-US" dirty="0"/>
              <a:t>Peak amplitude is biased by the noise level</a:t>
            </a:r>
          </a:p>
          <a:p>
            <a:pPr lvl="1"/>
            <a:r>
              <a:rPr lang="en-US" dirty="0"/>
              <a:t>More noise means greater peak amplitude</a:t>
            </a:r>
          </a:p>
          <a:p>
            <a:pPr lvl="1"/>
            <a:r>
              <a:rPr lang="en-US" dirty="0"/>
              <a:t>Mean amplitude is unbiased by noise </a:t>
            </a:r>
            <a:r>
              <a:rPr lang="en-US" dirty="0" smtClean="0"/>
              <a:t>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082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08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Peak Amplitude and Noise</a:t>
            </a:r>
          </a:p>
        </p:txBody>
      </p:sp>
      <p:pic>
        <p:nvPicPr>
          <p:cNvPr id="132608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8550" y="1538288"/>
            <a:ext cx="7023100" cy="44323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1326085" name="Line 5"/>
          <p:cNvSpPr>
            <a:spLocks noChangeShapeType="1"/>
          </p:cNvSpPr>
          <p:nvPr/>
        </p:nvSpPr>
        <p:spPr bwMode="auto">
          <a:xfrm>
            <a:off x="2744788" y="6075363"/>
            <a:ext cx="968375" cy="0"/>
          </a:xfrm>
          <a:prstGeom prst="line">
            <a:avLst/>
          </a:prstGeom>
          <a:noFill/>
          <a:ln w="38100" cap="sq">
            <a:solidFill>
              <a:srgbClr val="000099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086" name="Text Box 6"/>
          <p:cNvSpPr txBox="1">
            <a:spLocks noChangeArrowheads="1"/>
          </p:cNvSpPr>
          <p:nvPr/>
        </p:nvSpPr>
        <p:spPr bwMode="auto">
          <a:xfrm>
            <a:off x="3725863" y="5895975"/>
            <a:ext cx="217805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Clean Waveform</a:t>
            </a:r>
          </a:p>
        </p:txBody>
      </p:sp>
      <p:sp>
        <p:nvSpPr>
          <p:cNvPr id="1326087" name="Line 7"/>
          <p:cNvSpPr>
            <a:spLocks noChangeShapeType="1"/>
          </p:cNvSpPr>
          <p:nvPr/>
        </p:nvSpPr>
        <p:spPr bwMode="auto">
          <a:xfrm>
            <a:off x="2744788" y="6467475"/>
            <a:ext cx="968375" cy="0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088" name="Text Box 8"/>
          <p:cNvSpPr txBox="1">
            <a:spLocks noChangeArrowheads="1"/>
          </p:cNvSpPr>
          <p:nvPr/>
        </p:nvSpPr>
        <p:spPr bwMode="auto">
          <a:xfrm>
            <a:off x="3725863" y="6288088"/>
            <a:ext cx="3276600" cy="3968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Waveform + 60-Hz Noise</a:t>
            </a:r>
          </a:p>
        </p:txBody>
      </p:sp>
      <p:sp>
        <p:nvSpPr>
          <p:cNvPr id="1326089" name="Oval 9"/>
          <p:cNvSpPr>
            <a:spLocks noChangeArrowheads="1"/>
          </p:cNvSpPr>
          <p:nvPr/>
        </p:nvSpPr>
        <p:spPr bwMode="auto">
          <a:xfrm>
            <a:off x="4411663" y="1349375"/>
            <a:ext cx="530225" cy="508000"/>
          </a:xfrm>
          <a:prstGeom prst="ellipse">
            <a:avLst/>
          </a:prstGeom>
          <a:noFill/>
          <a:ln w="57150" cap="sq">
            <a:solidFill>
              <a:srgbClr val="F90BFF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090" name="Line 10"/>
          <p:cNvSpPr>
            <a:spLocks noChangeShapeType="1"/>
          </p:cNvSpPr>
          <p:nvPr/>
        </p:nvSpPr>
        <p:spPr bwMode="auto">
          <a:xfrm flipV="1">
            <a:off x="3140075" y="1552575"/>
            <a:ext cx="0" cy="4265613"/>
          </a:xfrm>
          <a:prstGeom prst="line">
            <a:avLst/>
          </a:prstGeom>
          <a:noFill/>
          <a:ln w="38100" cap="sq">
            <a:solidFill>
              <a:srgbClr val="F90BFF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6091" name="Line 11"/>
          <p:cNvSpPr>
            <a:spLocks noChangeShapeType="1"/>
          </p:cNvSpPr>
          <p:nvPr/>
        </p:nvSpPr>
        <p:spPr bwMode="auto">
          <a:xfrm flipV="1">
            <a:off x="6100763" y="1552575"/>
            <a:ext cx="0" cy="4265613"/>
          </a:xfrm>
          <a:prstGeom prst="line">
            <a:avLst/>
          </a:prstGeom>
          <a:noFill/>
          <a:ln w="38100" cap="sq">
            <a:solidFill>
              <a:srgbClr val="F90BFF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346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934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Why Mean is Better than Peak</a:t>
            </a:r>
          </a:p>
        </p:txBody>
      </p:sp>
      <p:sp>
        <p:nvSpPr>
          <p:cNvPr id="12093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20800"/>
            <a:ext cx="8686800" cy="453072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Peak at different time points for different electrodes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 real effect cannot do this</a:t>
            </a:r>
          </a:p>
          <a:p>
            <a:pPr>
              <a:lnSpc>
                <a:spcPct val="90000"/>
              </a:lnSpc>
            </a:pPr>
            <a:r>
              <a:rPr lang="en-US" dirty="0"/>
              <a:t>A narrower measurement window can be used for mean amplitude</a:t>
            </a:r>
          </a:p>
          <a:p>
            <a:pPr>
              <a:lnSpc>
                <a:spcPct val="90000"/>
              </a:lnSpc>
            </a:pPr>
            <a:r>
              <a:rPr lang="en-US" dirty="0"/>
              <a:t>Mean amplitude is linear; peak amplitude is not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Mean of peak amplitudes ≠ peak amplitude of grand average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Mean of mean amplitudes = mean amplitude of grand average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Same applies to single-trial data vs. averaged waveform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4329793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c + </a:t>
            </a:r>
            <a:r>
              <a:rPr lang="en-US" sz="2400" dirty="0" err="1" smtClean="0"/>
              <a:t>bx</a:t>
            </a:r>
            <a:r>
              <a:rPr lang="en-US" sz="2400" dirty="0" smtClean="0"/>
              <a:t>					</a:t>
            </a:r>
            <a:r>
              <a:rPr lang="en-US" sz="1800" dirty="0" smtClean="0"/>
              <a:t>Simple line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09600" y="4793499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c + b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+ b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+ b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 …		</a:t>
            </a:r>
            <a:r>
              <a:rPr lang="en-US" sz="1800" dirty="0" smtClean="0"/>
              <a:t>Multiple regression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09600" y="5291871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⅓x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</a:t>
            </a:r>
            <a:r>
              <a:rPr lang="en-US" sz="2400" dirty="0"/>
              <a:t>+ ⅓</a:t>
            </a:r>
            <a:r>
              <a:rPr lang="en-US" sz="2400" dirty="0" smtClean="0"/>
              <a:t>x</a:t>
            </a:r>
            <a:r>
              <a:rPr lang="en-US" sz="2400" baseline="-25000" dirty="0"/>
              <a:t>2</a:t>
            </a:r>
            <a:r>
              <a:rPr lang="en-US" sz="2400" dirty="0" smtClean="0"/>
              <a:t> </a:t>
            </a:r>
            <a:r>
              <a:rPr lang="en-US" sz="2400" dirty="0"/>
              <a:t>+ ⅓</a:t>
            </a:r>
            <a:r>
              <a:rPr lang="en-US" sz="2400" dirty="0" smtClean="0"/>
              <a:t>x</a:t>
            </a:r>
            <a:r>
              <a:rPr lang="en-US" sz="2400" baseline="-25000" dirty="0" smtClean="0"/>
              <a:t>3</a:t>
            </a:r>
            <a:r>
              <a:rPr lang="en-US" dirty="0" smtClean="0"/>
              <a:t>			</a:t>
            </a:r>
            <a:r>
              <a:rPr lang="en-US" sz="1800" dirty="0" smtClean="0"/>
              <a:t>Averaging</a:t>
            </a:r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609600" y="5841325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y = </a:t>
            </a:r>
            <a:r>
              <a:rPr lang="en-US" sz="2400" dirty="0"/>
              <a:t>c</a:t>
            </a:r>
            <a:r>
              <a:rPr lang="en-US" sz="2400" dirty="0" smtClean="0"/>
              <a:t>h1+ (-.5)ch14	</a:t>
            </a:r>
            <a:r>
              <a:rPr lang="en-US" sz="1800" dirty="0"/>
              <a:t>	</a:t>
            </a:r>
            <a:r>
              <a:rPr lang="en-US" sz="1800" dirty="0" smtClean="0"/>
              <a:t>	Re-referencing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9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93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93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93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93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9348" grpId="0" build="p" autoUpdateAnimBg="0"/>
      <p:bldP spid="8" grpId="0"/>
      <p:bldP spid="9" grpId="0"/>
      <p:bldP spid="10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25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3251" name="Rectangle 3"/>
          <p:cNvSpPr>
            <a:spLocks noGrp="1" noChangeArrowheads="1"/>
          </p:cNvSpPr>
          <p:nvPr>
            <p:ph type="title"/>
          </p:nvPr>
        </p:nvSpPr>
        <p:spPr>
          <a:xfrm>
            <a:off x="241300" y="0"/>
            <a:ext cx="8648700" cy="1143000"/>
          </a:xfrm>
        </p:spPr>
        <p:txBody>
          <a:bodyPr/>
          <a:lstStyle/>
          <a:p>
            <a:r>
              <a:rPr lang="en-US"/>
              <a:t>Shortcomings of Mean Amplitude</a:t>
            </a:r>
          </a:p>
        </p:txBody>
      </p:sp>
      <p:sp>
        <p:nvSpPr>
          <p:cNvPr id="133325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04800" y="1155700"/>
            <a:ext cx="8839200" cy="525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You will still pick up overlapping components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 narrower window reduces this, but increases noise level</a:t>
            </a:r>
          </a:p>
          <a:p>
            <a:pPr>
              <a:lnSpc>
                <a:spcPct val="90000"/>
              </a:lnSpc>
            </a:pPr>
            <a:r>
              <a:rPr lang="en-US" dirty="0"/>
              <a:t>Different measurement windows might be appropriate for different subjects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This could be a source of measurement noise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Patients and controls might have different latencies, leading to a systematic distortion of the results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This is a case where peak might be better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Alternative: Signed area</a:t>
            </a:r>
          </a:p>
        </p:txBody>
      </p:sp>
    </p:spTree>
    <p:extLst>
      <p:ext uri="{BB962C8B-B14F-4D97-AF65-F5344CB8AC3E}">
        <p14:creationId xmlns:p14="http://schemas.microsoft.com/office/powerpoint/2010/main" val="2519242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3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3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3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3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3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3252" grpId="0" build="p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09" y="2808278"/>
            <a:ext cx="7930791" cy="3175713"/>
          </a:xfrm>
          <a:prstGeom prst="rect">
            <a:avLst/>
          </a:prstGeom>
        </p:spPr>
      </p:pic>
      <p:sp>
        <p:nvSpPr>
          <p:cNvPr id="132505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Signed Area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282942" y="148505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sz="1800" dirty="0" smtClean="0"/>
              <a:t>An advantage of choosing only positive area or negative area is that the specific measurement window no longer matters as much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49049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3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553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Signed Area Example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20" y="1555390"/>
            <a:ext cx="5334000" cy="50292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732996" y="1733726"/>
            <a:ext cx="33388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Question: Is N2 bigger in Group A than in Group B?</a:t>
            </a:r>
          </a:p>
          <a:p>
            <a:endParaRPr lang="en-US" dirty="0"/>
          </a:p>
          <a:p>
            <a:r>
              <a:rPr lang="en-US" dirty="0" smtClean="0"/>
              <a:t>Problem: How to we choose time window?</a:t>
            </a:r>
          </a:p>
          <a:p>
            <a:endParaRPr lang="en-US" dirty="0"/>
          </a:p>
          <a:p>
            <a:r>
              <a:rPr lang="en-US" dirty="0" smtClean="0"/>
              <a:t>Best case scenario: Previous experiments tell us to use 250-400</a:t>
            </a:r>
          </a:p>
          <a:p>
            <a:endParaRPr lang="en-US" dirty="0"/>
          </a:p>
          <a:p>
            <a:r>
              <a:rPr lang="en-US" dirty="0" smtClean="0"/>
              <a:t>Note: This matches time course of effect in the present experiment (i.e., we’re very lucky!)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847" y="2311724"/>
            <a:ext cx="660400" cy="148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847" y="4899424"/>
            <a:ext cx="6604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410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3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553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Signed Area Example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732996" y="1733726"/>
            <a:ext cx="33388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If we use mean amplitude or integral, the time range is not quite perfect for each subject</a:t>
            </a:r>
          </a:p>
          <a:p>
            <a:endParaRPr lang="en-US" dirty="0"/>
          </a:p>
          <a:p>
            <a:r>
              <a:rPr lang="en-US" dirty="0" smtClean="0"/>
              <a:t>Some cancellation for Subject A1</a:t>
            </a:r>
          </a:p>
          <a:p>
            <a:endParaRPr lang="en-US" dirty="0" smtClean="0"/>
          </a:p>
          <a:p>
            <a:r>
              <a:rPr lang="en-US" dirty="0" smtClean="0"/>
              <a:t>Missing part for Subject A2</a:t>
            </a:r>
          </a:p>
          <a:p>
            <a:endParaRPr lang="en-US" dirty="0"/>
          </a:p>
          <a:p>
            <a:r>
              <a:rPr lang="en-US" dirty="0" smtClean="0"/>
              <a:t>And what if we don’t have prior research to guide choice of window?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0" y="1695090"/>
            <a:ext cx="53340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34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0" y="1695090"/>
            <a:ext cx="5334000" cy="4889500"/>
          </a:xfrm>
          <a:prstGeom prst="rect">
            <a:avLst/>
          </a:prstGeom>
        </p:spPr>
      </p:pic>
      <p:sp>
        <p:nvSpPr>
          <p:cNvPr id="134553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553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Signed Area Example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732996" y="1733726"/>
            <a:ext cx="3338807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Alternative: Just measure the area below zero (negative area)</a:t>
            </a:r>
          </a:p>
          <a:p>
            <a:endParaRPr lang="en-US" dirty="0"/>
          </a:p>
          <a:p>
            <a:r>
              <a:rPr lang="en-US" dirty="0" smtClean="0"/>
              <a:t>Does not require a narrow window!</a:t>
            </a:r>
          </a:p>
          <a:p>
            <a:endParaRPr lang="en-US" dirty="0"/>
          </a:p>
          <a:p>
            <a:r>
              <a:rPr lang="en-US" dirty="0" smtClean="0"/>
              <a:t>Note: Units of area are µ</a:t>
            </a:r>
            <a:r>
              <a:rPr lang="en-US" dirty="0" err="1" smtClean="0"/>
              <a:t>Vms</a:t>
            </a:r>
            <a:r>
              <a:rPr lang="en-US" dirty="0" smtClean="0"/>
              <a:t> or µ</a:t>
            </a:r>
            <a:r>
              <a:rPr lang="en-US" dirty="0" err="1" smtClean="0"/>
              <a:t>Vs</a:t>
            </a:r>
            <a:endParaRPr lang="en-US" dirty="0"/>
          </a:p>
          <a:p>
            <a:r>
              <a:rPr lang="en-US" dirty="0" smtClean="0"/>
              <a:t>(amplitude x time)</a:t>
            </a:r>
          </a:p>
          <a:p>
            <a:endParaRPr lang="en-US" dirty="0"/>
          </a:p>
          <a:p>
            <a:r>
              <a:rPr lang="en-US" dirty="0" smtClean="0"/>
              <a:t>Note: Biased measure (always &gt;= zero)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3689" y="1789045"/>
            <a:ext cx="12234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Negative</a:t>
            </a:r>
          </a:p>
          <a:p>
            <a:r>
              <a:rPr lang="en-US" sz="1600" dirty="0" smtClean="0"/>
              <a:t>Area =</a:t>
            </a:r>
          </a:p>
          <a:p>
            <a:r>
              <a:rPr lang="en-US" sz="1600" dirty="0" smtClean="0"/>
              <a:t>207 µ</a:t>
            </a:r>
            <a:r>
              <a:rPr lang="en-US" sz="1600" dirty="0" err="1" smtClean="0"/>
              <a:t>Vms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213689" y="4180549"/>
            <a:ext cx="12234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Negative</a:t>
            </a:r>
          </a:p>
          <a:p>
            <a:r>
              <a:rPr lang="en-US" sz="1600" dirty="0"/>
              <a:t>Area =</a:t>
            </a:r>
          </a:p>
          <a:p>
            <a:r>
              <a:rPr lang="en-US" sz="1600" dirty="0" smtClean="0"/>
              <a:t>192 µ</a:t>
            </a:r>
            <a:r>
              <a:rPr lang="en-US" sz="1600" dirty="0" err="1" smtClean="0"/>
              <a:t>Vms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1730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53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753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Baseline (reminder)</a:t>
            </a:r>
            <a:endParaRPr lang="en-US" dirty="0"/>
          </a:p>
        </p:txBody>
      </p:sp>
      <p:sp>
        <p:nvSpPr>
          <p:cNvPr id="121754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22387"/>
            <a:ext cx="8686800" cy="525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Baseline correction is equivalent to subtracting baseline voltage from your amplitude measures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Any noise in baseline contributes to amplitude measure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Short baselines are noisy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Usual recommendation</a:t>
            </a:r>
            <a:r>
              <a:rPr lang="en-US" dirty="0"/>
              <a:t>: 200 ms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Need to look at 200+ ms to evaluate overlap and preparatory activity</a:t>
            </a:r>
          </a:p>
          <a:p>
            <a:pPr>
              <a:lnSpc>
                <a:spcPct val="90000"/>
              </a:lnSpc>
            </a:pPr>
            <a:r>
              <a:rPr lang="en-US" dirty="0"/>
              <a:t>Baseline can be significant </a:t>
            </a:r>
            <a:r>
              <a:rPr lang="en-US" dirty="0" smtClean="0"/>
              <a:t>confound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3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553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Measuring Midpoint Latency</a:t>
            </a:r>
          </a:p>
        </p:txBody>
      </p:sp>
      <p:pic>
        <p:nvPicPr>
          <p:cNvPr id="1345540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63900" y="1198562"/>
            <a:ext cx="5651500" cy="53816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5" name="Rectangle 4"/>
          <p:cNvSpPr txBox="1">
            <a:spLocks noChangeArrowheads="1"/>
          </p:cNvSpPr>
          <p:nvPr/>
        </p:nvSpPr>
        <p:spPr bwMode="black">
          <a:xfrm>
            <a:off x="304800" y="1322388"/>
            <a:ext cx="3505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25000"/>
              <a:tabLst/>
              <a:defRPr/>
            </a:pPr>
            <a:r>
              <a:rPr kumimoji="0" lang="en-US" sz="2400" b="0" i="0" u="sng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Basic options</a:t>
            </a:r>
          </a:p>
          <a:p>
            <a:pPr marL="285750" indent="-285750" eaLnBrk="1" hangingPunct="1">
              <a:spcBef>
                <a:spcPct val="20000"/>
              </a:spcBef>
              <a:buClr>
                <a:schemeClr val="tx1"/>
              </a:buClr>
              <a:buSzPct val="100000"/>
              <a:buFontTx/>
              <a:buChar char="-"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Peak latency</a:t>
            </a:r>
          </a:p>
          <a:p>
            <a:pPr marL="685800" lvl="1" indent="-228600" eaLnBrk="1" hangingPunct="1">
              <a:spcBef>
                <a:spcPct val="20000"/>
              </a:spcBef>
              <a:buSzPct val="65000"/>
              <a:buFont typeface="Times" pitchFamily="-108" charset="0"/>
              <a:buChar char="•"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Or local peak latency</a:t>
            </a:r>
          </a:p>
          <a:p>
            <a:pPr marL="285750" indent="-285750" eaLnBrk="1" hangingPunct="1">
              <a:spcBef>
                <a:spcPct val="20000"/>
              </a:spcBef>
              <a:buClr>
                <a:schemeClr val="tx1"/>
              </a:buClr>
              <a:buSzPct val="100000"/>
              <a:buFontTx/>
              <a:buChar char="-"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50% area latency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+mn-lt"/>
              <a:ea typeface="ＭＳ Ｐゴシック" pitchFamily="-108" charset="-128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799" y="2786366"/>
            <a:ext cx="4954818" cy="2200275"/>
          </a:xfrm>
          <a:prstGeom prst="rect">
            <a:avLst/>
          </a:prstGeom>
        </p:spPr>
      </p:pic>
      <p:sp>
        <p:nvSpPr>
          <p:cNvPr id="11909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Plotting- The Right Way</a:t>
            </a:r>
          </a:p>
        </p:txBody>
      </p:sp>
      <p:sp>
        <p:nvSpPr>
          <p:cNvPr id="1190915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42" name="Text Box 30"/>
          <p:cNvSpPr txBox="1">
            <a:spLocks noChangeArrowheads="1"/>
          </p:cNvSpPr>
          <p:nvPr/>
        </p:nvSpPr>
        <p:spPr bwMode="auto">
          <a:xfrm>
            <a:off x="895350" y="4243388"/>
            <a:ext cx="1924050" cy="4254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Electrode Site</a:t>
            </a:r>
          </a:p>
        </p:txBody>
      </p:sp>
      <p:sp>
        <p:nvSpPr>
          <p:cNvPr id="1190943" name="Line 31"/>
          <p:cNvSpPr>
            <a:spLocks noChangeShapeType="1"/>
          </p:cNvSpPr>
          <p:nvPr/>
        </p:nvSpPr>
        <p:spPr bwMode="auto">
          <a:xfrm>
            <a:off x="2819400" y="4449763"/>
            <a:ext cx="1130300" cy="12700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44" name="Text Box 32"/>
          <p:cNvSpPr txBox="1">
            <a:spLocks noChangeArrowheads="1"/>
          </p:cNvSpPr>
          <p:nvPr/>
        </p:nvSpPr>
        <p:spPr bwMode="auto">
          <a:xfrm>
            <a:off x="5708650" y="6037263"/>
            <a:ext cx="2720975" cy="4254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Baseline shows 0 µV</a:t>
            </a:r>
          </a:p>
        </p:txBody>
      </p:sp>
      <p:sp>
        <p:nvSpPr>
          <p:cNvPr id="1190945" name="Line 33"/>
          <p:cNvSpPr>
            <a:spLocks noChangeShapeType="1"/>
          </p:cNvSpPr>
          <p:nvPr/>
        </p:nvSpPr>
        <p:spPr bwMode="auto">
          <a:xfrm>
            <a:off x="7785100" y="2078038"/>
            <a:ext cx="0" cy="944562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46" name="Text Box 34"/>
          <p:cNvSpPr txBox="1">
            <a:spLocks noChangeArrowheads="1"/>
          </p:cNvSpPr>
          <p:nvPr/>
        </p:nvSpPr>
        <p:spPr bwMode="auto">
          <a:xfrm>
            <a:off x="3079750" y="2390792"/>
            <a:ext cx="1436687" cy="4254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Time Zero</a:t>
            </a:r>
          </a:p>
        </p:txBody>
      </p:sp>
      <p:sp>
        <p:nvSpPr>
          <p:cNvPr id="1190947" name="Line 35"/>
          <p:cNvSpPr>
            <a:spLocks noChangeShapeType="1"/>
          </p:cNvSpPr>
          <p:nvPr/>
        </p:nvSpPr>
        <p:spPr bwMode="auto">
          <a:xfrm>
            <a:off x="3949700" y="2816243"/>
            <a:ext cx="1297525" cy="1633520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48" name="Text Box 36"/>
          <p:cNvSpPr txBox="1">
            <a:spLocks noChangeArrowheads="1"/>
          </p:cNvSpPr>
          <p:nvPr/>
        </p:nvSpPr>
        <p:spPr bwMode="auto">
          <a:xfrm>
            <a:off x="104775" y="4900613"/>
            <a:ext cx="2968625" cy="7302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Voltage calibration</a:t>
            </a:r>
          </a:p>
          <a:p>
            <a:r>
              <a:rPr lang="en-US"/>
              <a:t>aligned with waveform</a:t>
            </a:r>
          </a:p>
        </p:txBody>
      </p:sp>
      <p:sp>
        <p:nvSpPr>
          <p:cNvPr id="1190949" name="Line 37"/>
          <p:cNvSpPr>
            <a:spLocks noChangeShapeType="1"/>
          </p:cNvSpPr>
          <p:nvPr/>
        </p:nvSpPr>
        <p:spPr bwMode="auto">
          <a:xfrm flipV="1">
            <a:off x="3079750" y="4900613"/>
            <a:ext cx="1763713" cy="314325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50" name="Text Box 38"/>
          <p:cNvSpPr txBox="1">
            <a:spLocks noChangeArrowheads="1"/>
          </p:cNvSpPr>
          <p:nvPr/>
        </p:nvSpPr>
        <p:spPr bwMode="auto">
          <a:xfrm>
            <a:off x="338638" y="2902210"/>
            <a:ext cx="3119437" cy="7302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/>
              <a:t>Time ticks on baseline for every waveform</a:t>
            </a:r>
          </a:p>
        </p:txBody>
      </p:sp>
      <p:sp>
        <p:nvSpPr>
          <p:cNvPr id="1190951" name="Line 39"/>
          <p:cNvSpPr>
            <a:spLocks noChangeShapeType="1"/>
          </p:cNvSpPr>
          <p:nvPr/>
        </p:nvSpPr>
        <p:spPr bwMode="auto">
          <a:xfrm>
            <a:off x="3458075" y="3229235"/>
            <a:ext cx="1320800" cy="1155700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52" name="Text Box 40"/>
          <p:cNvSpPr txBox="1">
            <a:spLocks noChangeArrowheads="1"/>
          </p:cNvSpPr>
          <p:nvPr/>
        </p:nvSpPr>
        <p:spPr bwMode="auto">
          <a:xfrm>
            <a:off x="1349375" y="5786438"/>
            <a:ext cx="2066925" cy="7302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Calibration size</a:t>
            </a:r>
          </a:p>
          <a:p>
            <a:r>
              <a:rPr lang="en-US"/>
              <a:t>and polarity</a:t>
            </a:r>
          </a:p>
        </p:txBody>
      </p:sp>
      <p:sp>
        <p:nvSpPr>
          <p:cNvPr id="1190953" name="Line 41"/>
          <p:cNvSpPr>
            <a:spLocks noChangeShapeType="1"/>
          </p:cNvSpPr>
          <p:nvPr/>
        </p:nvSpPr>
        <p:spPr bwMode="auto">
          <a:xfrm flipV="1">
            <a:off x="3416300" y="5214938"/>
            <a:ext cx="1320800" cy="936625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54" name="Text Box 42"/>
          <p:cNvSpPr txBox="1">
            <a:spLocks noChangeArrowheads="1"/>
          </p:cNvSpPr>
          <p:nvPr/>
        </p:nvSpPr>
        <p:spPr bwMode="auto">
          <a:xfrm>
            <a:off x="6691313" y="1652588"/>
            <a:ext cx="2185987" cy="425450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Legend in figure</a:t>
            </a:r>
          </a:p>
        </p:txBody>
      </p:sp>
      <p:sp>
        <p:nvSpPr>
          <p:cNvPr id="1190955" name="Line 43"/>
          <p:cNvSpPr>
            <a:spLocks noChangeShapeType="1"/>
          </p:cNvSpPr>
          <p:nvPr/>
        </p:nvSpPr>
        <p:spPr bwMode="auto">
          <a:xfrm flipH="1" flipV="1">
            <a:off x="7126288" y="4554538"/>
            <a:ext cx="0" cy="1482725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0956" name="Text Box 44"/>
          <p:cNvSpPr txBox="1">
            <a:spLocks noChangeArrowheads="1"/>
          </p:cNvSpPr>
          <p:nvPr/>
        </p:nvSpPr>
        <p:spPr bwMode="auto">
          <a:xfrm>
            <a:off x="2489200" y="1240747"/>
            <a:ext cx="3940175" cy="1015663"/>
          </a:xfrm>
          <a:prstGeom prst="rect">
            <a:avLst/>
          </a:prstGeom>
          <a:noFill/>
          <a:ln w="28575" cap="sq">
            <a:solidFill>
              <a:srgbClr val="FF0000"/>
            </a:solidFill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dirty="0"/>
              <a:t>To-be-compared waveforms </a:t>
            </a:r>
            <a:r>
              <a:rPr lang="en-US" dirty="0" smtClean="0"/>
              <a:t>overlaid with different colors </a:t>
            </a:r>
            <a:r>
              <a:rPr lang="en-US" u="sng" dirty="0" smtClean="0"/>
              <a:t>and</a:t>
            </a:r>
            <a:r>
              <a:rPr lang="en-US" dirty="0" smtClean="0"/>
              <a:t> different line types</a:t>
            </a:r>
            <a:endParaRPr lang="en-US" dirty="0"/>
          </a:p>
        </p:txBody>
      </p:sp>
      <p:sp>
        <p:nvSpPr>
          <p:cNvPr id="1190957" name="Line 45"/>
          <p:cNvSpPr>
            <a:spLocks noChangeShapeType="1"/>
          </p:cNvSpPr>
          <p:nvPr/>
        </p:nvSpPr>
        <p:spPr bwMode="auto">
          <a:xfrm>
            <a:off x="5708650" y="2256409"/>
            <a:ext cx="273050" cy="1453553"/>
          </a:xfrm>
          <a:prstGeom prst="line">
            <a:avLst/>
          </a:prstGeom>
          <a:noFill/>
          <a:ln w="38100" cap="sq">
            <a:solidFill>
              <a:srgbClr val="FF0000"/>
            </a:solidFill>
            <a:round/>
            <a:headEnd type="none" w="sm" len="sm"/>
            <a:tailEnd type="triangl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658" name="Line 2"/>
          <p:cNvSpPr>
            <a:spLocks noChangeShapeType="1"/>
          </p:cNvSpPr>
          <p:nvPr/>
        </p:nvSpPr>
        <p:spPr bwMode="auto">
          <a:xfrm rot="5400000">
            <a:off x="4572000" y="-29210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26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23813"/>
            <a:ext cx="8229600" cy="1143000"/>
          </a:xfrm>
        </p:spPr>
        <p:txBody>
          <a:bodyPr/>
          <a:lstStyle/>
          <a:p>
            <a:r>
              <a:rPr lang="en-US" dirty="0" smtClean="0"/>
              <a:t>Better Example of 50% Area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67262" y="1604211"/>
            <a:ext cx="3700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Rare Minus Frequent</a:t>
            </a:r>
            <a:endParaRPr lang="en-US" sz="2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89200"/>
            <a:ext cx="6808124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586" name="Line 2"/>
          <p:cNvSpPr>
            <a:spLocks noChangeShapeType="1"/>
          </p:cNvSpPr>
          <p:nvPr/>
        </p:nvSpPr>
        <p:spPr bwMode="auto">
          <a:xfrm rot="5400000">
            <a:off x="4572000" y="-29337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758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11113"/>
            <a:ext cx="8229600" cy="1143000"/>
          </a:xfrm>
        </p:spPr>
        <p:txBody>
          <a:bodyPr/>
          <a:lstStyle/>
          <a:p>
            <a:r>
              <a:rPr lang="en-US"/>
              <a:t>Shortcomings of Peak Latency</a:t>
            </a:r>
          </a:p>
        </p:txBody>
      </p:sp>
      <p:sp>
        <p:nvSpPr>
          <p:cNvPr id="13475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06513"/>
            <a:ext cx="8458200" cy="52085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Peak </a:t>
            </a:r>
            <a:r>
              <a:rPr lang="en-US" dirty="0"/>
              <a:t>may find rising edge of adjacent component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be solved by local peak measure</a:t>
            </a:r>
          </a:p>
          <a:p>
            <a:pPr>
              <a:lnSpc>
                <a:spcPct val="90000"/>
              </a:lnSpc>
            </a:pPr>
            <a:r>
              <a:rPr lang="en-US" dirty="0"/>
              <a:t>Peak is sensitive to high-frequency noise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be </a:t>
            </a:r>
            <a:r>
              <a:rPr lang="en-US" dirty="0" smtClean="0"/>
              <a:t>partially mitigated </a:t>
            </a:r>
            <a:r>
              <a:rPr lang="en-US" dirty="0"/>
              <a:t>by low-pass </a:t>
            </a:r>
            <a:r>
              <a:rPr lang="en-US" dirty="0" smtClean="0"/>
              <a:t>filter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Time of peak depends on overlapping components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Terrible </a:t>
            </a:r>
            <a:r>
              <a:rPr lang="en-US" dirty="0"/>
              <a:t>for broad components with no real </a:t>
            </a:r>
            <a:r>
              <a:rPr lang="en-US" dirty="0" smtClean="0"/>
              <a:t>peak</a:t>
            </a:r>
          </a:p>
          <a:p>
            <a:pPr>
              <a:lnSpc>
                <a:spcPct val="90000"/>
              </a:lnSpc>
              <a:buNone/>
            </a:pPr>
            <a:endParaRPr lang="en-US" dirty="0" smtClean="0"/>
          </a:p>
          <a:p>
            <a:pPr>
              <a:lnSpc>
                <a:spcPct val="90000"/>
              </a:lnSpc>
              <a:buNone/>
            </a:pPr>
            <a:endParaRPr lang="en-US" dirty="0" smtClean="0"/>
          </a:p>
          <a:p>
            <a:pPr>
              <a:lnSpc>
                <a:spcPct val="90000"/>
              </a:lnSpc>
              <a:buNone/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Biased </a:t>
            </a:r>
            <a:r>
              <a:rPr lang="en-US" dirty="0"/>
              <a:t>by the noise level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More noise</a:t>
            </a:r>
            <a:r>
              <a:rPr lang="en-US" dirty="0" smtClean="0"/>
              <a:t> =&gt; nearer </a:t>
            </a:r>
            <a:r>
              <a:rPr lang="en-US" dirty="0"/>
              <a:t>to center of measurement window</a:t>
            </a:r>
          </a:p>
          <a:p>
            <a:pPr>
              <a:lnSpc>
                <a:spcPct val="90000"/>
              </a:lnSpc>
            </a:pPr>
            <a:r>
              <a:rPr lang="en-US" dirty="0"/>
              <a:t>Not </a:t>
            </a:r>
            <a:r>
              <a:rPr lang="en-US" dirty="0" smtClean="0"/>
              <a:t>linear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Difficult to relate to reaction time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444" y="3619500"/>
            <a:ext cx="6324600" cy="1274187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 bwMode="auto">
          <a:xfrm>
            <a:off x="5639236" y="3543300"/>
            <a:ext cx="533400" cy="457200"/>
          </a:xfrm>
          <a:prstGeom prst="ellipse">
            <a:avLst/>
          </a:prstGeom>
          <a:noFill/>
          <a:ln w="38100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08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758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7588" grpId="0" build="p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42" name="Line 2"/>
          <p:cNvSpPr>
            <a:spLocks noChangeShapeType="1"/>
          </p:cNvSpPr>
          <p:nvPr/>
        </p:nvSpPr>
        <p:spPr bwMode="auto">
          <a:xfrm rot="5400000">
            <a:off x="4572000" y="-29464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9043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-1587"/>
            <a:ext cx="8229600" cy="1143000"/>
          </a:xfrm>
        </p:spPr>
        <p:txBody>
          <a:bodyPr/>
          <a:lstStyle/>
          <a:p>
            <a:r>
              <a:rPr lang="en-US"/>
              <a:t>50% Area Latency</a:t>
            </a:r>
          </a:p>
        </p:txBody>
      </p:sp>
      <p:sp>
        <p:nvSpPr>
          <p:cNvPr id="123904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20800"/>
            <a:ext cx="8458200" cy="4927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Uses entire waveform in determining latency</a:t>
            </a:r>
          </a:p>
          <a:p>
            <a:pPr>
              <a:lnSpc>
                <a:spcPct val="90000"/>
              </a:lnSpc>
            </a:pPr>
            <a:r>
              <a:rPr lang="en-US" dirty="0"/>
              <a:t>Robust to noise</a:t>
            </a:r>
          </a:p>
          <a:p>
            <a:r>
              <a:rPr lang="en-US" dirty="0"/>
              <a:t>Not biased by the noise level</a:t>
            </a:r>
          </a:p>
          <a:p>
            <a:r>
              <a:rPr lang="en-US" dirty="0"/>
              <a:t>Works fine for broad waveforms with no real peak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Linear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Easier to relate to</a:t>
            </a:r>
            <a:r>
              <a:rPr lang="en-US" dirty="0" smtClean="0"/>
              <a:t> RT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Almost the same as median</a:t>
            </a:r>
          </a:p>
          <a:p>
            <a:pPr>
              <a:lnSpc>
                <a:spcPct val="90000"/>
              </a:lnSpc>
            </a:pPr>
            <a:r>
              <a:rPr lang="en-US" dirty="0"/>
              <a:t>Shortcomings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Measurement window must include entire component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Strongly influenced by overlapping components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Requires </a:t>
            </a:r>
            <a:r>
              <a:rPr lang="en-US" dirty="0" err="1"/>
              <a:t>monophasic</a:t>
            </a:r>
            <a:r>
              <a:rPr lang="en-US" dirty="0"/>
              <a:t> waveforms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Works best on big components and/or difference waves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0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0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04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04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904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44" grpId="0" build="p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535064"/>
              </p:ext>
            </p:extLst>
          </p:nvPr>
        </p:nvGraphicFramePr>
        <p:xfrm>
          <a:off x="608342" y="1645755"/>
          <a:ext cx="7950200" cy="452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1033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Relating Midpoint Latency to RT</a:t>
            </a:r>
            <a:endParaRPr lang="en-US" dirty="0"/>
          </a:p>
        </p:txBody>
      </p:sp>
      <p:sp>
        <p:nvSpPr>
          <p:cNvPr id="91033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543215" y="6134309"/>
            <a:ext cx="2337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01036" y="2848409"/>
            <a:ext cx="2378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25% of RTs at 400 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723751" y="3315129"/>
            <a:ext cx="4153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Probability of Reaction Time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48905" y="4004042"/>
            <a:ext cx="2252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7% of RTs at 300 ms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06960" y="2699663"/>
            <a:ext cx="2252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17% of RTs at 350 ms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 bwMode="auto">
          <a:xfrm rot="16200000" flipH="1">
            <a:off x="3455065" y="4596470"/>
            <a:ext cx="663631" cy="503392"/>
          </a:xfrm>
          <a:prstGeom prst="straightConnector1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rot="16200000" flipH="1">
            <a:off x="3406787" y="3632847"/>
            <a:ext cx="1021981" cy="775216"/>
          </a:xfrm>
          <a:prstGeom prst="straightConnector1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rot="5400000">
            <a:off x="4759309" y="3303545"/>
            <a:ext cx="675075" cy="652117"/>
          </a:xfrm>
          <a:prstGeom prst="straightConnector1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2241126" y="1363339"/>
            <a:ext cx="5785424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P</a:t>
            </a:r>
            <a:r>
              <a:rPr lang="en-US" sz="2800" b="1" u="sng" dirty="0" smtClean="0"/>
              <a:t>robability Distribution of RT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2812793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8897576"/>
              </p:ext>
            </p:extLst>
          </p:nvPr>
        </p:nvGraphicFramePr>
        <p:xfrm>
          <a:off x="596900" y="1620355"/>
          <a:ext cx="7950200" cy="4546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1033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/>
              <a:t>Relating Midpoint Latency to RT</a:t>
            </a:r>
          </a:p>
        </p:txBody>
      </p:sp>
      <p:sp>
        <p:nvSpPr>
          <p:cNvPr id="91033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543215" y="6134309"/>
            <a:ext cx="2337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723751" y="3315129"/>
            <a:ext cx="4153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ERP Amplitude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>
            <a:off x="4643230" y="1620355"/>
            <a:ext cx="747929" cy="608751"/>
          </a:xfrm>
          <a:prstGeom prst="straightConnector1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triangle" w="lg" len="lg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5360979" y="1425607"/>
            <a:ext cx="30296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Peak latency is related to mode of RT distribution, not mean or median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947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234" name="Line 2"/>
          <p:cNvSpPr>
            <a:spLocks noChangeShapeType="1"/>
          </p:cNvSpPr>
          <p:nvPr/>
        </p:nvSpPr>
        <p:spPr bwMode="auto">
          <a:xfrm rot="5400000">
            <a:off x="4572000" y="-29591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723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-14287"/>
            <a:ext cx="8229600" cy="1143000"/>
          </a:xfrm>
        </p:spPr>
        <p:txBody>
          <a:bodyPr/>
          <a:lstStyle/>
          <a:p>
            <a:r>
              <a:rPr lang="en-US" dirty="0"/>
              <a:t>Relating Midpoint Latency to RT</a:t>
            </a:r>
          </a:p>
        </p:txBody>
      </p:sp>
      <p:pic>
        <p:nvPicPr>
          <p:cNvPr id="1247242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3777" y="1775731"/>
            <a:ext cx="8856924" cy="383912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1247245" name="Text Box 13"/>
          <p:cNvSpPr txBox="1">
            <a:spLocks noChangeArrowheads="1"/>
          </p:cNvSpPr>
          <p:nvPr/>
        </p:nvSpPr>
        <p:spPr bwMode="auto">
          <a:xfrm>
            <a:off x="609600" y="1208462"/>
            <a:ext cx="8077200" cy="40011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 smtClean="0"/>
              <a:t>Typical RT probability distributions across different conditions</a:t>
            </a:r>
            <a:endParaRPr lang="en-US" b="1" dirty="0"/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243777" y="5941217"/>
            <a:ext cx="8669601" cy="40011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smtClean="0"/>
              <a:t>P3 peak latency usually differs less across conditions than mean 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179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986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1987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50% Area Latency Example</a:t>
            </a:r>
          </a:p>
        </p:txBody>
      </p:sp>
      <p:pic>
        <p:nvPicPr>
          <p:cNvPr id="132198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41475" y="1354138"/>
            <a:ext cx="5854700" cy="28829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1321989" name="Text Box 5"/>
          <p:cNvSpPr txBox="1">
            <a:spLocks noChangeArrowheads="1"/>
          </p:cNvSpPr>
          <p:nvPr/>
        </p:nvSpPr>
        <p:spPr bwMode="auto">
          <a:xfrm>
            <a:off x="6745288" y="6553200"/>
            <a:ext cx="2393950" cy="30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>
                <a:ea typeface="ＭＳ Ｐゴシック" pitchFamily="-112" charset="-128"/>
                <a:cs typeface="ＭＳ Ｐゴシック" pitchFamily="-112" charset="-128"/>
              </a:rPr>
              <a:t>Luck &amp; Hillyard (1990)</a:t>
            </a:r>
          </a:p>
        </p:txBody>
      </p:sp>
      <p:pic>
        <p:nvPicPr>
          <p:cNvPr id="1321990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58838" y="4246563"/>
            <a:ext cx="7423150" cy="218916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034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403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50% Area Latency Example</a:t>
            </a:r>
          </a:p>
        </p:txBody>
      </p:sp>
      <p:pic>
        <p:nvPicPr>
          <p:cNvPr id="1324037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8838" y="4246563"/>
            <a:ext cx="7423150" cy="2189162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1324038" name="Text Box 6"/>
          <p:cNvSpPr txBox="1">
            <a:spLocks noChangeArrowheads="1"/>
          </p:cNvSpPr>
          <p:nvPr/>
        </p:nvSpPr>
        <p:spPr bwMode="auto">
          <a:xfrm>
            <a:off x="6750050" y="6553200"/>
            <a:ext cx="2393950" cy="30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>
                <a:ea typeface="ＭＳ Ｐゴシック" pitchFamily="-112" charset="-128"/>
                <a:cs typeface="ＭＳ Ｐゴシック" pitchFamily="-112" charset="-128"/>
              </a:rPr>
              <a:t>Luck &amp; Hillyard (1990)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" y="1666580"/>
            <a:ext cx="9143391" cy="21761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49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349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Measuring</a:t>
            </a:r>
            <a:r>
              <a:rPr lang="en-US" dirty="0" smtClean="0"/>
              <a:t> Onset Latency</a:t>
            </a:r>
            <a:endParaRPr lang="en-US" dirty="0"/>
          </a:p>
        </p:txBody>
      </p:sp>
      <p:sp>
        <p:nvSpPr>
          <p:cNvPr id="13434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322387"/>
            <a:ext cx="8229600" cy="4530725"/>
          </a:xfrm>
        </p:spPr>
        <p:txBody>
          <a:bodyPr/>
          <a:lstStyle/>
          <a:p>
            <a:r>
              <a:rPr lang="en-US" dirty="0" smtClean="0"/>
              <a:t>Basic </a:t>
            </a:r>
            <a:r>
              <a:rPr lang="en-US" dirty="0"/>
              <a:t>options for onset of component</a:t>
            </a:r>
            <a:endParaRPr lang="en-US" dirty="0" smtClean="0"/>
          </a:p>
          <a:p>
            <a:pPr lvl="1"/>
            <a:r>
              <a:rPr lang="en-US" dirty="0" smtClean="0"/>
              <a:t>20</a:t>
            </a:r>
            <a:r>
              <a:rPr lang="en-US" dirty="0"/>
              <a:t>% area latency</a:t>
            </a:r>
            <a:endParaRPr lang="en-US" dirty="0" smtClean="0"/>
          </a:p>
          <a:p>
            <a:pPr lvl="1"/>
            <a:r>
              <a:rPr lang="en-US" dirty="0" smtClean="0"/>
              <a:t>50</a:t>
            </a:r>
            <a:r>
              <a:rPr lang="en-US" dirty="0"/>
              <a:t>% peak latency</a:t>
            </a:r>
          </a:p>
          <a:p>
            <a:pPr lvl="1"/>
            <a:r>
              <a:rPr lang="en-US" dirty="0"/>
              <a:t>Statistical threshold</a:t>
            </a:r>
          </a:p>
          <a:p>
            <a:pPr lvl="2"/>
            <a:r>
              <a:rPr lang="en-US" dirty="0"/>
              <a:t>First of</a:t>
            </a:r>
            <a:r>
              <a:rPr lang="en-US" dirty="0" smtClean="0"/>
              <a:t> N consecutive </a:t>
            </a:r>
            <a:r>
              <a:rPr lang="en-US" dirty="0" err="1"/>
              <a:t>p</a:t>
            </a:r>
            <a:r>
              <a:rPr lang="en-US" dirty="0"/>
              <a:t>&lt;.05 points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684588"/>
            <a:ext cx="6896297" cy="216852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 rot="10800000">
            <a:off x="4800600" y="3708072"/>
            <a:ext cx="762000" cy="1588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 rot="10800000">
            <a:off x="4800600" y="4414183"/>
            <a:ext cx="762001" cy="1588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 rot="5400000" flipH="1" flipV="1">
            <a:off x="3468293" y="4789885"/>
            <a:ext cx="2666205" cy="1588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ysDash"/>
            <a:round/>
            <a:headEnd type="none" w="sm" len="sm"/>
            <a:tailEnd type="none" w="sm" len="sm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638800" y="3509606"/>
            <a:ext cx="2058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Peak amplitude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638800" y="4214128"/>
            <a:ext cx="3064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 of peak amplitude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633417" y="6123782"/>
            <a:ext cx="4447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Latency @ 50% of peak amplitude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011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5013" name="Rectangle 5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Plotting- Basic Principles</a:t>
            </a:r>
          </a:p>
        </p:txBody>
      </p:sp>
      <p:sp>
        <p:nvSpPr>
          <p:cNvPr id="119501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457200" y="1322387"/>
            <a:ext cx="8229600" cy="5257800"/>
          </a:xfrm>
        </p:spPr>
        <p:txBody>
          <a:bodyPr/>
          <a:lstStyle/>
          <a:p>
            <a:r>
              <a:rPr lang="en-US" dirty="0"/>
              <a:t>You must show the waveforms (SPR rule)</a:t>
            </a:r>
            <a:endParaRPr lang="en-US" dirty="0" smtClean="0"/>
          </a:p>
          <a:p>
            <a:pPr lvl="1"/>
            <a:r>
              <a:rPr lang="en-US" dirty="0" smtClean="0"/>
              <a:t>You </a:t>
            </a:r>
            <a:r>
              <a:rPr lang="en-US" dirty="0"/>
              <a:t>need to show enough sites so that experts can figure out underlying component structure</a:t>
            </a:r>
          </a:p>
          <a:p>
            <a:pPr lvl="1"/>
            <a:r>
              <a:rPr lang="en-US" dirty="0"/>
              <a:t>I often show just one site for a cognitive audience when component can be isolated (N2pc or LRP)</a:t>
            </a:r>
          </a:p>
          <a:p>
            <a:pPr lvl="1"/>
            <a:r>
              <a:rPr lang="en-US" dirty="0"/>
              <a:t>In most cases, don’t shown more than 6-8 </a:t>
            </a:r>
            <a:r>
              <a:rPr lang="en-US" dirty="0" smtClean="0"/>
              <a:t>sites (</a:t>
            </a:r>
            <a:r>
              <a:rPr lang="en-US" dirty="0" err="1" smtClean="0"/>
              <a:t>topo</a:t>
            </a:r>
            <a:r>
              <a:rPr lang="en-US" dirty="0" smtClean="0"/>
              <a:t> map instead)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A prestimulus baseline must be shown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Usually 200 ms (minimum of 100 ms for most experiments)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If you don’t see a baseline, the study is probably C.R.A.P (Carelessly Reviewed Awful Publication)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Overlay the key waveforms 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In most cases, show both original waveforms and difference waves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5014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011" name="Line 3"/>
          <p:cNvSpPr>
            <a:spLocks noChangeShapeType="1"/>
          </p:cNvSpPr>
          <p:nvPr/>
        </p:nvSpPr>
        <p:spPr bwMode="auto">
          <a:xfrm rot="5400000">
            <a:off x="4572000" y="-26670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5013" name="Rectangle 5"/>
          <p:cNvSpPr>
            <a:spLocks noGrp="1" noChangeArrowheads="1"/>
          </p:cNvSpPr>
          <p:nvPr>
            <p:ph type="title"/>
          </p:nvPr>
        </p:nvSpPr>
        <p:spPr>
          <a:xfrm>
            <a:off x="0" y="76110"/>
            <a:ext cx="9144000" cy="1143000"/>
          </a:xfrm>
        </p:spPr>
        <p:txBody>
          <a:bodyPr/>
          <a:lstStyle/>
          <a:p>
            <a:r>
              <a:rPr lang="en-US" dirty="0" smtClean="0"/>
              <a:t>Choosing Time Windows</a:t>
            </a:r>
            <a:br>
              <a:rPr lang="en-US" dirty="0" smtClean="0"/>
            </a:br>
            <a:r>
              <a:rPr lang="en-US" dirty="0" smtClean="0"/>
              <a:t>and Electrodes</a:t>
            </a:r>
            <a:endParaRPr lang="en-US" dirty="0"/>
          </a:p>
        </p:txBody>
      </p:sp>
      <p:sp>
        <p:nvSpPr>
          <p:cNvPr id="1195014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US" dirty="0" smtClean="0"/>
              <a:t>In most cases, ERP measurement involves selecting a time window and a set of electrode sites</a:t>
            </a:r>
          </a:p>
          <a:p>
            <a:r>
              <a:rPr lang="en-US" dirty="0" smtClean="0"/>
              <a:t>If you use the effects observed in the data to guide the choice of time window and electrode sites, you will bias your results</a:t>
            </a:r>
          </a:p>
          <a:p>
            <a:pPr lvl="1"/>
            <a:r>
              <a:rPr lang="en-US" dirty="0" smtClean="0"/>
              <a:t>Large increase in probability of Type I error (false positive)</a:t>
            </a:r>
          </a:p>
          <a:p>
            <a:r>
              <a:rPr lang="en-US" dirty="0" smtClean="0"/>
              <a:t>But let’s forget about this issue for now</a:t>
            </a:r>
          </a:p>
          <a:p>
            <a:pPr lvl="1"/>
            <a:r>
              <a:rPr lang="en-US" dirty="0" smtClean="0"/>
              <a:t>Once we’ve explained the basic options for measuring amplitudes and latencies, we will consider how to select time windows and electrode sites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663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50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5014" grpId="0" build="p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05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Measuring ERP Amplitudes</a:t>
            </a:r>
          </a:p>
        </p:txBody>
      </p:sp>
      <p:pic>
        <p:nvPicPr>
          <p:cNvPr id="1325060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29001" y="1143000"/>
            <a:ext cx="5556778" cy="573251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5" name="Rectangle 4"/>
          <p:cNvSpPr txBox="1">
            <a:spLocks noChangeArrowheads="1"/>
          </p:cNvSpPr>
          <p:nvPr/>
        </p:nvSpPr>
        <p:spPr bwMode="black">
          <a:xfrm>
            <a:off x="304800" y="1460500"/>
            <a:ext cx="3505200" cy="2102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Pct val="125000"/>
              <a:tabLst/>
              <a:defRPr/>
            </a:pPr>
            <a:r>
              <a:rPr kumimoji="0" lang="en-US" sz="2400" b="0" i="0" u="sng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Basic options</a:t>
            </a:r>
          </a:p>
          <a:p>
            <a:pPr marL="285750" indent="-285750" eaLnBrk="1" hangingPunct="1">
              <a:spcBef>
                <a:spcPct val="20000"/>
              </a:spcBef>
              <a:buClr>
                <a:schemeClr val="tx1"/>
              </a:buClr>
              <a:buSzPct val="100000"/>
              <a:buFontTx/>
              <a:buChar char="-"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Peak amplitude</a:t>
            </a:r>
          </a:p>
          <a:p>
            <a:pPr marL="685800" lvl="1" indent="-228600" eaLnBrk="1" hangingPunct="1">
              <a:spcBef>
                <a:spcPct val="20000"/>
              </a:spcBef>
              <a:buSzPct val="65000"/>
              <a:buFont typeface="Times" pitchFamily="-108" charset="0"/>
              <a:buChar char="•"/>
            </a:pPr>
            <a:r>
              <a:rPr lang="en-US" sz="1600" kern="0" dirty="0">
                <a:effectLst>
                  <a:outerShdw blurRad="38100" dist="38100" dir="2700000" algn="tl">
                    <a:srgbClr val="DDDDDD"/>
                  </a:outerShdw>
                </a:effectLst>
                <a:ea typeface="ＭＳ Ｐゴシック" pitchFamily="-108" charset="-128"/>
              </a:rPr>
              <a:t>Or average around peak</a:t>
            </a:r>
          </a:p>
          <a:p>
            <a:pPr marL="685800" lvl="1" indent="-228600" eaLnBrk="1" hangingPunct="1">
              <a:spcBef>
                <a:spcPct val="20000"/>
              </a:spcBef>
              <a:buSzPct val="65000"/>
              <a:buFont typeface="Times" pitchFamily="-108" charset="0"/>
              <a:buChar char="•"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Or local peak amplitude</a:t>
            </a:r>
          </a:p>
          <a:p>
            <a:pPr marL="285750" indent="-285750" eaLnBrk="1" hangingPunct="1">
              <a:spcBef>
                <a:spcPct val="20000"/>
              </a:spcBef>
              <a:buClr>
                <a:schemeClr val="tx1"/>
              </a:buClr>
              <a:buSzPct val="100000"/>
              <a:buFontTx/>
              <a:buChar char="-"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DDDDDD"/>
                  </a:outerShdw>
                </a:effectLst>
                <a:uLnTx/>
                <a:uFillTx/>
                <a:latin typeface="+mn-lt"/>
                <a:ea typeface="ＭＳ Ｐゴシック" pitchFamily="-108" charset="-128"/>
              </a:rPr>
              <a:t>Mean/area amplitude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DDDDDD"/>
                </a:outerShdw>
              </a:effectLst>
              <a:uLnTx/>
              <a:uFillTx/>
              <a:latin typeface="+mn-lt"/>
              <a:ea typeface="ＭＳ Ｐゴシック" pitchFamily="-108" charset="-128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05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Mean and Area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07" y="3441072"/>
            <a:ext cx="5930900" cy="2247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027" y="2786826"/>
            <a:ext cx="1536700" cy="1016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1545" y="4120012"/>
            <a:ext cx="1689100" cy="1079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82942" y="171365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sz="1800" dirty="0"/>
              <a:t>Area = A + B = 35.39 µVms</a:t>
            </a:r>
          </a:p>
          <a:p>
            <a:r>
              <a:rPr lang="ro-RO" sz="1800" dirty="0"/>
              <a:t>Positive Area = B = 1.49 µVms</a:t>
            </a:r>
          </a:p>
          <a:p>
            <a:r>
              <a:rPr lang="ro-RO" sz="1800" dirty="0"/>
              <a:t>Negative Area = A = 33.90 µVms</a:t>
            </a:r>
          </a:p>
          <a:p>
            <a:r>
              <a:rPr lang="ro-RO" sz="1800" dirty="0"/>
              <a:t>Integral = B - A = 32.41 µVms</a:t>
            </a:r>
          </a:p>
          <a:p>
            <a:r>
              <a:rPr lang="ro-RO" sz="1800" dirty="0"/>
              <a:t>Mean = Integral ÷ 100 ms = .3241 µV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05546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07" y="3438624"/>
            <a:ext cx="5930900" cy="2374900"/>
          </a:xfrm>
          <a:prstGeom prst="rect">
            <a:avLst/>
          </a:prstGeom>
        </p:spPr>
      </p:pic>
      <p:sp>
        <p:nvSpPr>
          <p:cNvPr id="1325058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Mean and Area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282942" y="171365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sz="1800" dirty="0" smtClean="0"/>
              <a:t>To avoid confusion, I like to use the term “rectified area” instead of “area”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1003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250" name="Line 2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5251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Why Mean is Better than Peak</a:t>
            </a:r>
          </a:p>
        </p:txBody>
      </p:sp>
      <p:sp>
        <p:nvSpPr>
          <p:cNvPr id="120525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27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Rule #1: “Peaks and components are not the same thing.  There is nothing special about the point at which the voltage reaches a local maximum.”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Mean amplitude better characterizes a component as being extended over time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Peak amplitude encourages misleading view of components</a:t>
            </a:r>
          </a:p>
          <a:p>
            <a:pPr>
              <a:lnSpc>
                <a:spcPct val="90000"/>
              </a:lnSpc>
            </a:pPr>
            <a:r>
              <a:rPr lang="en-US" dirty="0"/>
              <a:t>Peak may find rising edge of adjacent component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be solved by local peak measure</a:t>
            </a:r>
          </a:p>
          <a:p>
            <a:pPr>
              <a:lnSpc>
                <a:spcPct val="90000"/>
              </a:lnSpc>
            </a:pPr>
            <a:r>
              <a:rPr lang="en-US" dirty="0"/>
              <a:t>Peak is sensitive to high-frequency noise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Can be mitigated by low-pass </a:t>
            </a:r>
            <a:r>
              <a:rPr lang="en-US" dirty="0" smtClean="0"/>
              <a:t>filter or “mean around peak”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Time of peak depends on overlapping components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The peak may be nowhere near the center of the experimental effect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52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5252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058" name="Line 2"/>
          <p:cNvSpPr>
            <a:spLocks noChangeShapeType="1"/>
          </p:cNvSpPr>
          <p:nvPr/>
        </p:nvSpPr>
        <p:spPr bwMode="auto">
          <a:xfrm rot="5400000">
            <a:off x="4572000" y="-2838824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505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-7471"/>
            <a:ext cx="8229600" cy="1143000"/>
          </a:xfrm>
        </p:spPr>
        <p:txBody>
          <a:bodyPr/>
          <a:lstStyle/>
          <a:p>
            <a:r>
              <a:rPr lang="en-US" dirty="0" smtClean="0"/>
              <a:t>Individual Differences and Peaks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9529" y="1420813"/>
            <a:ext cx="88229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o-RO" sz="1800" dirty="0" smtClean="0"/>
              <a:t>Peaks from three subjects in a simple visual oddball paradigm</a:t>
            </a:r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29" y="1719636"/>
            <a:ext cx="8822980" cy="26012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9529" y="4491228"/>
            <a:ext cx="88229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sz="1800" dirty="0" smtClean="0"/>
              <a:t>Subject 2: Implausible that a process occurred 200 ms later for the oddball than for the standard</a:t>
            </a:r>
          </a:p>
          <a:p>
            <a:endParaRPr lang="ro-RO" sz="1800" dirty="0"/>
          </a:p>
          <a:p>
            <a:r>
              <a:rPr lang="ro-RO" sz="1800" dirty="0" smtClean="0"/>
              <a:t>Subject 3: Implausible that processing of standard occurred 200 ms later for this subject than for Subjects 1 and 2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2817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alance">
  <a:themeElements>
    <a:clrScheme name="Balance 10">
      <a:dk1>
        <a:srgbClr val="000000"/>
      </a:dk1>
      <a:lt1>
        <a:srgbClr val="FFFFFF"/>
      </a:lt1>
      <a:dk2>
        <a:srgbClr val="000000"/>
      </a:dk2>
      <a:lt2>
        <a:srgbClr val="B8B8B8"/>
      </a:lt2>
      <a:accent1>
        <a:srgbClr val="E5E5FF"/>
      </a:accent1>
      <a:accent2>
        <a:srgbClr val="79CD6B"/>
      </a:accent2>
      <a:accent3>
        <a:srgbClr val="FFFFFF"/>
      </a:accent3>
      <a:accent4>
        <a:srgbClr val="000000"/>
      </a:accent4>
      <a:accent5>
        <a:srgbClr val="F0F0FF"/>
      </a:accent5>
      <a:accent6>
        <a:srgbClr val="6DBA60"/>
      </a:accent6>
      <a:hlink>
        <a:srgbClr val="4477DE"/>
      </a:hlink>
      <a:folHlink>
        <a:srgbClr val="65498F"/>
      </a:folHlink>
    </a:clrScheme>
    <a:fontScheme name="Balance">
      <a:majorFont>
        <a:latin typeface="Geneva"/>
        <a:ea typeface=""/>
        <a:cs typeface=""/>
      </a:majorFont>
      <a:minorFont>
        <a:latin typeface="Gene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lnDef>
  </a:objectDefaults>
  <a:extraClrSchemeLst>
    <a:extraClrScheme>
      <a:clrScheme name="Balance 1">
        <a:dk1>
          <a:srgbClr val="663300"/>
        </a:dk1>
        <a:lt1>
          <a:srgbClr val="FFFFFF"/>
        </a:lt1>
        <a:dk2>
          <a:srgbClr val="996600"/>
        </a:dk2>
        <a:lt2>
          <a:srgbClr val="DBBD71"/>
        </a:lt2>
        <a:accent1>
          <a:srgbClr val="3C2800"/>
        </a:accent1>
        <a:accent2>
          <a:srgbClr val="808000"/>
        </a:accent2>
        <a:accent3>
          <a:srgbClr val="CAB8AA"/>
        </a:accent3>
        <a:accent4>
          <a:srgbClr val="DADADA"/>
        </a:accent4>
        <a:accent5>
          <a:srgbClr val="AFACAA"/>
        </a:accent5>
        <a:accent6>
          <a:srgbClr val="737300"/>
        </a:accent6>
        <a:hlink>
          <a:srgbClr val="FF9900"/>
        </a:hlink>
        <a:folHlink>
          <a:srgbClr val="CCA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2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4000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AFAAAA"/>
        </a:accent5>
        <a:accent6>
          <a:srgbClr val="AC6D56"/>
        </a:accent6>
        <a:hlink>
          <a:srgbClr val="FFFF99"/>
        </a:hlink>
        <a:folHlink>
          <a:srgbClr val="E5B32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3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2EB62E"/>
        </a:accent1>
        <a:accent2>
          <a:srgbClr val="527C3A"/>
        </a:accent2>
        <a:accent3>
          <a:srgbClr val="B2B9AC"/>
        </a:accent3>
        <a:accent4>
          <a:srgbClr val="DADADA"/>
        </a:accent4>
        <a:accent5>
          <a:srgbClr val="ADD7AD"/>
        </a:accent5>
        <a:accent6>
          <a:srgbClr val="497034"/>
        </a:accent6>
        <a:hlink>
          <a:srgbClr val="DDD8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4">
        <a:dk1>
          <a:srgbClr val="005A58"/>
        </a:dk1>
        <a:lt1>
          <a:srgbClr val="FFFFFF"/>
        </a:lt1>
        <a:dk2>
          <a:srgbClr val="00716E"/>
        </a:dk2>
        <a:lt2>
          <a:srgbClr val="FFFF99"/>
        </a:lt2>
        <a:accent1>
          <a:srgbClr val="00403E"/>
        </a:accent1>
        <a:accent2>
          <a:srgbClr val="6D6FC7"/>
        </a:accent2>
        <a:accent3>
          <a:srgbClr val="AABBBA"/>
        </a:accent3>
        <a:accent4>
          <a:srgbClr val="DADADA"/>
        </a:accent4>
        <a:accent5>
          <a:srgbClr val="AAAFAF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336699"/>
        </a:accent1>
        <a:accent2>
          <a:srgbClr val="00B000"/>
        </a:accent2>
        <a:accent3>
          <a:srgbClr val="ACB3C1"/>
        </a:accent3>
        <a:accent4>
          <a:srgbClr val="DADADA"/>
        </a:accent4>
        <a:accent5>
          <a:srgbClr val="ADB8CA"/>
        </a:accent5>
        <a:accent6>
          <a:srgbClr val="009F00"/>
        </a:accent6>
        <a:hlink>
          <a:srgbClr val="00CCFF"/>
        </a:hlink>
        <a:folHlink>
          <a:srgbClr val="B5FFF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6">
        <a:dk1>
          <a:srgbClr val="2F2D25"/>
        </a:dk1>
        <a:lt1>
          <a:srgbClr val="FFFFFF"/>
        </a:lt1>
        <a:dk2>
          <a:srgbClr val="656151"/>
        </a:dk2>
        <a:lt2>
          <a:srgbClr val="FFFFCC"/>
        </a:lt2>
        <a:accent1>
          <a:srgbClr val="818173"/>
        </a:accent1>
        <a:accent2>
          <a:srgbClr val="809EA8"/>
        </a:accent2>
        <a:accent3>
          <a:srgbClr val="B8B7B3"/>
        </a:accent3>
        <a:accent4>
          <a:srgbClr val="DADADA"/>
        </a:accent4>
        <a:accent5>
          <a:srgbClr val="C1C1BC"/>
        </a:accent5>
        <a:accent6>
          <a:srgbClr val="738F98"/>
        </a:accent6>
        <a:hlink>
          <a:srgbClr val="E2C86A"/>
        </a:hlink>
        <a:folHlink>
          <a:srgbClr val="B7B6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7">
        <a:dk1>
          <a:srgbClr val="B4AF80"/>
        </a:dk1>
        <a:lt1>
          <a:srgbClr val="FFFFFF"/>
        </a:lt1>
        <a:dk2>
          <a:srgbClr val="C8C6A2"/>
        </a:dk2>
        <a:lt2>
          <a:srgbClr val="827F4C"/>
        </a:lt2>
        <a:accent1>
          <a:srgbClr val="7C784E"/>
        </a:accent1>
        <a:accent2>
          <a:srgbClr val="A2A4AC"/>
        </a:accent2>
        <a:accent3>
          <a:srgbClr val="E0DFCE"/>
        </a:accent3>
        <a:accent4>
          <a:srgbClr val="DADADA"/>
        </a:accent4>
        <a:accent5>
          <a:srgbClr val="BFBEB2"/>
        </a:accent5>
        <a:accent6>
          <a:srgbClr val="92949B"/>
        </a:accent6>
        <a:hlink>
          <a:srgbClr val="33CC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8">
        <a:dk1>
          <a:srgbClr val="000000"/>
        </a:dk1>
        <a:lt1>
          <a:srgbClr val="DDDDDD"/>
        </a:lt1>
        <a:dk2>
          <a:srgbClr val="000000"/>
        </a:dk2>
        <a:lt2>
          <a:srgbClr val="B8B7D1"/>
        </a:lt2>
        <a:accent1>
          <a:srgbClr val="F1F0F4"/>
        </a:accent1>
        <a:accent2>
          <a:srgbClr val="C1BCFC"/>
        </a:accent2>
        <a:accent3>
          <a:srgbClr val="EBEBEB"/>
        </a:accent3>
        <a:accent4>
          <a:srgbClr val="000000"/>
        </a:accent4>
        <a:accent5>
          <a:srgbClr val="F7F6F8"/>
        </a:accent5>
        <a:accent6>
          <a:srgbClr val="AFAAE4"/>
        </a:accent6>
        <a:hlink>
          <a:srgbClr val="5454C6"/>
        </a:hlink>
        <a:folHlink>
          <a:srgbClr val="6A6F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9">
        <a:dk1>
          <a:srgbClr val="000000"/>
        </a:dk1>
        <a:lt1>
          <a:srgbClr val="FFFFFF"/>
        </a:lt1>
        <a:dk2>
          <a:srgbClr val="00A29E"/>
        </a:dk2>
        <a:lt2>
          <a:srgbClr val="CBCBCB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10">
        <a:dk1>
          <a:srgbClr val="000000"/>
        </a:dk1>
        <a:lt1>
          <a:srgbClr val="FFFFFF"/>
        </a:lt1>
        <a:dk2>
          <a:srgbClr val="000000"/>
        </a:dk2>
        <a:lt2>
          <a:srgbClr val="B8B8B8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19159</TotalTime>
  <Words>2864</Words>
  <Application>Microsoft Macintosh PowerPoint</Application>
  <PresentationFormat>On-screen Show (4:3)</PresentationFormat>
  <Paragraphs>265</Paragraphs>
  <Slides>28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Balance</vt:lpstr>
      <vt:lpstr>The ERP Boot Camp</vt:lpstr>
      <vt:lpstr>Plotting- The Right Way</vt:lpstr>
      <vt:lpstr>Plotting- Basic Principles</vt:lpstr>
      <vt:lpstr>Choosing Time Windows and Electrodes</vt:lpstr>
      <vt:lpstr>Measuring ERP Amplitudes</vt:lpstr>
      <vt:lpstr>Mean and Area</vt:lpstr>
      <vt:lpstr>Mean and Area</vt:lpstr>
      <vt:lpstr>Why Mean is Better than Peak</vt:lpstr>
      <vt:lpstr>Individual Differences and Peaks</vt:lpstr>
      <vt:lpstr>Why Mean is Better than Peak</vt:lpstr>
      <vt:lpstr>Peak Amplitude and Noise</vt:lpstr>
      <vt:lpstr>Why Mean is Better than Peak</vt:lpstr>
      <vt:lpstr>Shortcomings of Mean Amplitude</vt:lpstr>
      <vt:lpstr>Signed Area</vt:lpstr>
      <vt:lpstr>Signed Area Example</vt:lpstr>
      <vt:lpstr>Signed Area Example</vt:lpstr>
      <vt:lpstr>Signed Area Example</vt:lpstr>
      <vt:lpstr>The Baseline (reminder)</vt:lpstr>
      <vt:lpstr>Measuring Midpoint Latency</vt:lpstr>
      <vt:lpstr>Better Example of 50% Area</vt:lpstr>
      <vt:lpstr>Shortcomings of Peak Latency</vt:lpstr>
      <vt:lpstr>50% Area Latency</vt:lpstr>
      <vt:lpstr>Relating Midpoint Latency to RT</vt:lpstr>
      <vt:lpstr>Relating Midpoint Latency to RT</vt:lpstr>
      <vt:lpstr>Relating Midpoint Latency to RT</vt:lpstr>
      <vt:lpstr>50% Area Latency Example</vt:lpstr>
      <vt:lpstr>50% Area Latency Example</vt:lpstr>
      <vt:lpstr>Measuring Onset Latency</vt:lpstr>
    </vt:vector>
  </TitlesOfParts>
  <Company>University of Iowa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Boot Camp Lecture #9</dc:title>
  <cp:lastModifiedBy>Steve Luck</cp:lastModifiedBy>
  <cp:revision>415</cp:revision>
  <cp:lastPrinted>2011-06-20T21:04:30Z</cp:lastPrinted>
  <dcterms:created xsi:type="dcterms:W3CDTF">2011-11-10T20:03:11Z</dcterms:created>
  <dcterms:modified xsi:type="dcterms:W3CDTF">2015-07-23T17:33:04Z</dcterms:modified>
</cp:coreProperties>
</file>